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handoutMasterIdLst>
    <p:handoutMasterId r:id="rId37"/>
  </p:handoutMasterIdLst>
  <p:sldIdLst>
    <p:sldId id="256" r:id="rId2"/>
    <p:sldId id="287" r:id="rId3"/>
    <p:sldId id="288" r:id="rId4"/>
    <p:sldId id="257" r:id="rId5"/>
    <p:sldId id="258" r:id="rId6"/>
    <p:sldId id="259" r:id="rId7"/>
    <p:sldId id="260" r:id="rId8"/>
    <p:sldId id="261" r:id="rId9"/>
    <p:sldId id="289" r:id="rId10"/>
    <p:sldId id="262" r:id="rId11"/>
    <p:sldId id="290" r:id="rId12"/>
    <p:sldId id="265" r:id="rId13"/>
    <p:sldId id="267" r:id="rId14"/>
    <p:sldId id="296" r:id="rId15"/>
    <p:sldId id="268" r:id="rId16"/>
    <p:sldId id="263" r:id="rId17"/>
    <p:sldId id="269" r:id="rId18"/>
    <p:sldId id="291" r:id="rId19"/>
    <p:sldId id="270" r:id="rId20"/>
    <p:sldId id="292" r:id="rId21"/>
    <p:sldId id="277" r:id="rId22"/>
    <p:sldId id="280" r:id="rId23"/>
    <p:sldId id="282" r:id="rId24"/>
    <p:sldId id="297" r:id="rId25"/>
    <p:sldId id="279" r:id="rId26"/>
    <p:sldId id="274" r:id="rId27"/>
    <p:sldId id="271" r:id="rId28"/>
    <p:sldId id="272" r:id="rId29"/>
    <p:sldId id="294" r:id="rId30"/>
    <p:sldId id="283" r:id="rId31"/>
    <p:sldId id="284" r:id="rId32"/>
    <p:sldId id="293" r:id="rId33"/>
    <p:sldId id="286" r:id="rId34"/>
    <p:sldId id="295" r:id="rId35"/>
  </p:sldIdLst>
  <p:sldSz cx="9144000" cy="6858000" type="screen4x3"/>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371"/>
    <a:srgbClr val="53AD86"/>
    <a:srgbClr val="646566"/>
    <a:srgbClr val="199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412" autoAdjust="0"/>
  </p:normalViewPr>
  <p:slideViewPr>
    <p:cSldViewPr snapToGrid="0" snapToObjects="1">
      <p:cViewPr>
        <p:scale>
          <a:sx n="130" d="100"/>
          <a:sy n="130" d="100"/>
        </p:scale>
        <p:origin x="-312" y="-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2" d="100"/>
          <a:sy n="122" d="100"/>
        </p:scale>
        <p:origin x="-392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919453" y="82542"/>
            <a:ext cx="3279927" cy="511731"/>
          </a:xfrm>
          <a:prstGeom prst="rect">
            <a:avLst/>
          </a:prstGeom>
        </p:spPr>
        <p:txBody>
          <a:bodyPr vert="horz" lIns="94768" tIns="47384" rIns="94768" bIns="47384" rtlCol="0" anchor="b"/>
          <a:lstStyle>
            <a:lvl1pPr algn="l">
              <a:defRPr sz="1200"/>
            </a:lvl1pPr>
          </a:lstStyle>
          <a:p>
            <a:pPr algn="ctr"/>
            <a:endParaRPr lang="de-DE" b="1" dirty="0"/>
          </a:p>
        </p:txBody>
      </p:sp>
      <p:sp>
        <p:nvSpPr>
          <p:cNvPr id="3" name="Datumsplatzhalter 2"/>
          <p:cNvSpPr>
            <a:spLocks noGrp="1"/>
          </p:cNvSpPr>
          <p:nvPr>
            <p:ph type="dt" sz="quarter" idx="1"/>
          </p:nvPr>
        </p:nvSpPr>
        <p:spPr>
          <a:xfrm>
            <a:off x="6132369" y="82542"/>
            <a:ext cx="965288" cy="511731"/>
          </a:xfrm>
          <a:prstGeom prst="rect">
            <a:avLst/>
          </a:prstGeom>
        </p:spPr>
        <p:txBody>
          <a:bodyPr vert="horz" lIns="94768" tIns="47384" rIns="94768" bIns="47384" rtlCol="0" anchor="b"/>
          <a:lstStyle>
            <a:lvl1pPr algn="r">
              <a:defRPr sz="1200"/>
            </a:lvl1pPr>
          </a:lstStyle>
          <a:p>
            <a:fld id="{0A15507C-FF8F-F540-BE2E-B31CD84B45D3}" type="datetimeFigureOut">
              <a:rPr lang="de-DE" sz="1000"/>
              <a:pPr/>
              <a:t>01.08.13</a:t>
            </a:fld>
            <a:endParaRPr lang="de-DE" sz="1000" dirty="0"/>
          </a:p>
        </p:txBody>
      </p:sp>
      <p:sp>
        <p:nvSpPr>
          <p:cNvPr id="4" name="Fußzeilenplatzhalter 3"/>
          <p:cNvSpPr>
            <a:spLocks noGrp="1"/>
          </p:cNvSpPr>
          <p:nvPr>
            <p:ph type="ftr" sz="quarter" idx="2"/>
          </p:nvPr>
        </p:nvSpPr>
        <p:spPr>
          <a:xfrm>
            <a:off x="466497" y="9721106"/>
            <a:ext cx="4317255" cy="511731"/>
          </a:xfrm>
          <a:prstGeom prst="rect">
            <a:avLst/>
          </a:prstGeom>
        </p:spPr>
        <p:txBody>
          <a:bodyPr vert="horz" lIns="94768" tIns="47384" rIns="94768" bIns="47384" rtlCol="0" anchor="b"/>
          <a:lstStyle>
            <a:lvl1pPr algn="l">
              <a:defRPr sz="1200"/>
            </a:lvl1pPr>
          </a:lstStyle>
          <a:p>
            <a:endParaRPr lang="de-DE" sz="1000" dirty="0"/>
          </a:p>
        </p:txBody>
      </p:sp>
      <p:sp>
        <p:nvSpPr>
          <p:cNvPr id="5" name="Foliennummernplatzhalter 4"/>
          <p:cNvSpPr>
            <a:spLocks noGrp="1"/>
          </p:cNvSpPr>
          <p:nvPr>
            <p:ph type="sldNum" sz="quarter" idx="3"/>
          </p:nvPr>
        </p:nvSpPr>
        <p:spPr>
          <a:xfrm>
            <a:off x="5653967" y="9722882"/>
            <a:ext cx="956805" cy="511731"/>
          </a:xfrm>
          <a:prstGeom prst="rect">
            <a:avLst/>
          </a:prstGeom>
        </p:spPr>
        <p:txBody>
          <a:bodyPr vert="horz" lIns="94768" tIns="47384" rIns="94768" bIns="47384" rtlCol="0" anchor="b"/>
          <a:lstStyle>
            <a:lvl1pPr algn="r">
              <a:defRPr sz="1200"/>
            </a:lvl1pPr>
          </a:lstStyle>
          <a:p>
            <a:fld id="{27B7272B-30F7-D546-969E-7D5AF2D345F8}" type="slidenum">
              <a:rPr lang="de-DE" sz="1000"/>
              <a:pPr/>
              <a:t>‹Nr.›</a:t>
            </a:fld>
            <a:endParaRPr lang="de-DE" sz="1000" dirty="0"/>
          </a:p>
        </p:txBody>
      </p:sp>
      <p:pic>
        <p:nvPicPr>
          <p:cNvPr id="6" name="Bild 5" descr="VIPA Logo 2012_RGB 25-146-93.ai"/>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8113" y="110056"/>
            <a:ext cx="1140807" cy="616737"/>
          </a:xfrm>
          <a:prstGeom prst="rect">
            <a:avLst/>
          </a:prstGeom>
        </p:spPr>
      </p:pic>
    </p:spTree>
    <p:extLst>
      <p:ext uri="{BB962C8B-B14F-4D97-AF65-F5344CB8AC3E}">
        <p14:creationId xmlns:p14="http://schemas.microsoft.com/office/powerpoint/2010/main" val="4072364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EF2A310-7008-0940-AA45-8C0EEA1E66EA}" type="datetimeFigureOut">
              <a:rPr lang="de-DE" smtClean="0"/>
              <a:pPr/>
              <a:t>01.08.13</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64666" y="4861442"/>
            <a:ext cx="5206154" cy="4605576"/>
          </a:xfrm>
          <a:prstGeom prst="rect">
            <a:avLst/>
          </a:prstGeom>
        </p:spPr>
        <p:txBody>
          <a:bodyPr vert="horz" lIns="94768" tIns="47384" rIns="94768" bIns="47384"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C393CEBA-D761-214C-8BC7-E16526F550CB}" type="slidenum">
              <a:rPr lang="de-DE" smtClean="0"/>
              <a:pPr/>
              <a:t>‹Nr.›</a:t>
            </a:fld>
            <a:endParaRPr lang="de-DE"/>
          </a:p>
        </p:txBody>
      </p:sp>
    </p:spTree>
    <p:extLst>
      <p:ext uri="{BB962C8B-B14F-4D97-AF65-F5344CB8AC3E}">
        <p14:creationId xmlns:p14="http://schemas.microsoft.com/office/powerpoint/2010/main" val="2592447461"/>
      </p:ext>
    </p:extLst>
  </p:cSld>
  <p:clrMap bg1="lt1" tx1="dk1" bg2="lt2" tx2="dk2" accent1="accent1" accent2="accent2" accent3="accent3" accent4="accent4" accent5="accent5" accent6="accent6" hlink="hlink" folHlink="folHlink"/>
  <p:hf hdr="0" ftr="0" dt="0"/>
  <p:notesStyle>
    <a:lvl1pPr marL="93663" indent="-93663" algn="l" defTabSz="457200" rtl="0" eaLnBrk="1" latinLnBrk="0" hangingPunct="1">
      <a:lnSpc>
        <a:spcPts val="1800"/>
      </a:lnSpc>
      <a:spcBef>
        <a:spcPts val="600"/>
      </a:spcBef>
      <a:buClr>
        <a:schemeClr val="tx2"/>
      </a:buClr>
      <a:buFont typeface="Arial"/>
      <a:buChar char="•"/>
      <a:defRPr sz="1200" kern="1200">
        <a:solidFill>
          <a:schemeClr val="tx1"/>
        </a:solidFill>
        <a:latin typeface="+mn-lt"/>
        <a:ea typeface="+mn-ea"/>
        <a:cs typeface="+mn-cs"/>
      </a:defRPr>
    </a:lvl1pPr>
    <a:lvl2pPr marL="176213" indent="-82550" algn="l" defTabSz="457200" rtl="0" eaLnBrk="1" latinLnBrk="0" hangingPunct="1">
      <a:lnSpc>
        <a:spcPts val="1800"/>
      </a:lnSpc>
      <a:spcBef>
        <a:spcPts val="600"/>
      </a:spcBef>
      <a:buClr>
        <a:schemeClr val="tx2"/>
      </a:buClr>
      <a:buFont typeface="Arial"/>
      <a:buChar char="•"/>
      <a:defRPr sz="1200" kern="1200">
        <a:solidFill>
          <a:schemeClr val="tx1"/>
        </a:solidFill>
        <a:latin typeface="+mn-lt"/>
        <a:ea typeface="+mn-ea"/>
        <a:cs typeface="+mn-cs"/>
      </a:defRPr>
    </a:lvl2pPr>
    <a:lvl3pPr marL="269875" indent="-93663" algn="l" defTabSz="457200" rtl="0" eaLnBrk="1" latinLnBrk="0" hangingPunct="1">
      <a:lnSpc>
        <a:spcPts val="1800"/>
      </a:lnSpc>
      <a:spcBef>
        <a:spcPts val="600"/>
      </a:spcBef>
      <a:buClr>
        <a:schemeClr val="tx2"/>
      </a:buClr>
      <a:buFont typeface="Arial"/>
      <a:buChar char="•"/>
      <a:defRPr sz="1200" kern="1200">
        <a:solidFill>
          <a:schemeClr val="tx1"/>
        </a:solidFill>
        <a:latin typeface="+mn-lt"/>
        <a:ea typeface="+mn-ea"/>
        <a:cs typeface="+mn-cs"/>
      </a:defRPr>
    </a:lvl3pPr>
    <a:lvl4pPr marL="354013" indent="-84138" algn="l" defTabSz="457200" rtl="0" eaLnBrk="1" latinLnBrk="0" hangingPunct="1">
      <a:lnSpc>
        <a:spcPts val="1800"/>
      </a:lnSpc>
      <a:spcBef>
        <a:spcPts val="600"/>
      </a:spcBef>
      <a:buClr>
        <a:schemeClr val="tx2"/>
      </a:buClr>
      <a:buFont typeface="Arial"/>
      <a:buChar char="•"/>
      <a:defRPr sz="1200" kern="1200">
        <a:solidFill>
          <a:schemeClr val="tx1"/>
        </a:solidFill>
        <a:latin typeface="+mn-lt"/>
        <a:ea typeface="+mn-ea"/>
        <a:cs typeface="+mn-cs"/>
      </a:defRPr>
    </a:lvl4pPr>
    <a:lvl5pPr marL="447675" indent="-93663" algn="l" defTabSz="457200" rtl="0" eaLnBrk="1" latinLnBrk="0" hangingPunct="1">
      <a:lnSpc>
        <a:spcPts val="1800"/>
      </a:lnSpc>
      <a:spcBef>
        <a:spcPts val="600"/>
      </a:spcBef>
      <a:buClr>
        <a:schemeClr val="tx2"/>
      </a:buClr>
      <a:buFont typeface="Arial"/>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1</a:t>
            </a:fld>
            <a:endParaRPr lang="de-DE"/>
          </a:p>
        </p:txBody>
      </p:sp>
    </p:spTree>
    <p:extLst>
      <p:ext uri="{BB962C8B-B14F-4D97-AF65-F5344CB8AC3E}">
        <p14:creationId xmlns:p14="http://schemas.microsoft.com/office/powerpoint/2010/main" val="185874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800" baseline="30000"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10</a:t>
            </a:fld>
            <a:endParaRPr lang="de-DE"/>
          </a:p>
        </p:txBody>
      </p:sp>
    </p:spTree>
    <p:extLst>
      <p:ext uri="{BB962C8B-B14F-4D97-AF65-F5344CB8AC3E}">
        <p14:creationId xmlns:p14="http://schemas.microsoft.com/office/powerpoint/2010/main" val="182020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11</a:t>
            </a:fld>
            <a:endParaRPr lang="de-DE"/>
          </a:p>
        </p:txBody>
      </p:sp>
    </p:spTree>
    <p:extLst>
      <p:ext uri="{BB962C8B-B14F-4D97-AF65-F5344CB8AC3E}">
        <p14:creationId xmlns:p14="http://schemas.microsoft.com/office/powerpoint/2010/main" val="93727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12</a:t>
            </a:fld>
            <a:endParaRPr lang="de-DE"/>
          </a:p>
        </p:txBody>
      </p:sp>
    </p:spTree>
    <p:extLst>
      <p:ext uri="{BB962C8B-B14F-4D97-AF65-F5344CB8AC3E}">
        <p14:creationId xmlns:p14="http://schemas.microsoft.com/office/powerpoint/2010/main" val="340716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13</a:t>
            </a:fld>
            <a:endParaRPr lang="de-DE"/>
          </a:p>
        </p:txBody>
      </p:sp>
    </p:spTree>
    <p:extLst>
      <p:ext uri="{BB962C8B-B14F-4D97-AF65-F5344CB8AC3E}">
        <p14:creationId xmlns:p14="http://schemas.microsoft.com/office/powerpoint/2010/main" val="34267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14</a:t>
            </a:fld>
            <a:endParaRPr lang="de-DE"/>
          </a:p>
        </p:txBody>
      </p:sp>
    </p:spTree>
    <p:extLst>
      <p:ext uri="{BB962C8B-B14F-4D97-AF65-F5344CB8AC3E}">
        <p14:creationId xmlns:p14="http://schemas.microsoft.com/office/powerpoint/2010/main" val="225854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15</a:t>
            </a:fld>
            <a:endParaRPr lang="de-DE"/>
          </a:p>
        </p:txBody>
      </p:sp>
    </p:spTree>
    <p:extLst>
      <p:ext uri="{BB962C8B-B14F-4D97-AF65-F5344CB8AC3E}">
        <p14:creationId xmlns:p14="http://schemas.microsoft.com/office/powerpoint/2010/main" val="354446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7072" indent="-97072" defTabSz="473842">
              <a:lnSpc>
                <a:spcPts val="1866"/>
              </a:lnSpc>
              <a:spcBef>
                <a:spcPts val="622"/>
              </a:spcBef>
              <a:defRPr/>
            </a:pPr>
            <a:endParaRPr lang="de-DE" b="0" dirty="0" smtClean="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16</a:t>
            </a:fld>
            <a:endParaRPr lang="de-DE"/>
          </a:p>
        </p:txBody>
      </p:sp>
    </p:spTree>
    <p:extLst>
      <p:ext uri="{BB962C8B-B14F-4D97-AF65-F5344CB8AC3E}">
        <p14:creationId xmlns:p14="http://schemas.microsoft.com/office/powerpoint/2010/main" val="227944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17</a:t>
            </a:fld>
            <a:endParaRPr lang="de-DE"/>
          </a:p>
        </p:txBody>
      </p:sp>
    </p:spTree>
    <p:extLst>
      <p:ext uri="{BB962C8B-B14F-4D97-AF65-F5344CB8AC3E}">
        <p14:creationId xmlns:p14="http://schemas.microsoft.com/office/powerpoint/2010/main" val="329046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18</a:t>
            </a:fld>
            <a:endParaRPr lang="de-DE"/>
          </a:p>
        </p:txBody>
      </p:sp>
    </p:spTree>
    <p:extLst>
      <p:ext uri="{BB962C8B-B14F-4D97-AF65-F5344CB8AC3E}">
        <p14:creationId xmlns:p14="http://schemas.microsoft.com/office/powerpoint/2010/main" val="298769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endParaRPr lang="de-DE" b="0" baseline="0" dirty="0" smtClean="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19</a:t>
            </a:fld>
            <a:endParaRPr lang="de-DE"/>
          </a:p>
        </p:txBody>
      </p:sp>
    </p:spTree>
    <p:extLst>
      <p:ext uri="{BB962C8B-B14F-4D97-AF65-F5344CB8AC3E}">
        <p14:creationId xmlns:p14="http://schemas.microsoft.com/office/powerpoint/2010/main" val="5678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a:t>
            </a:fld>
            <a:endParaRPr lang="de-DE"/>
          </a:p>
        </p:txBody>
      </p:sp>
    </p:spTree>
    <p:extLst>
      <p:ext uri="{BB962C8B-B14F-4D97-AF65-F5344CB8AC3E}">
        <p14:creationId xmlns:p14="http://schemas.microsoft.com/office/powerpoint/2010/main" val="2297934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20</a:t>
            </a:fld>
            <a:endParaRPr lang="de-DE"/>
          </a:p>
        </p:txBody>
      </p:sp>
    </p:spTree>
    <p:extLst>
      <p:ext uri="{BB962C8B-B14F-4D97-AF65-F5344CB8AC3E}">
        <p14:creationId xmlns:p14="http://schemas.microsoft.com/office/powerpoint/2010/main" val="3976020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21</a:t>
            </a:fld>
            <a:endParaRPr lang="de-DE"/>
          </a:p>
        </p:txBody>
      </p:sp>
    </p:spTree>
    <p:extLst>
      <p:ext uri="{BB962C8B-B14F-4D97-AF65-F5344CB8AC3E}">
        <p14:creationId xmlns:p14="http://schemas.microsoft.com/office/powerpoint/2010/main" val="89668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7562" indent="-187562" defTabSz="473842">
              <a:lnSpc>
                <a:spcPts val="2073"/>
              </a:lnSpc>
              <a:spcBef>
                <a:spcPts val="415"/>
              </a:spcBef>
              <a:buClr>
                <a:srgbClr val="199263"/>
              </a:buClr>
              <a:defRPr/>
            </a:pPr>
            <a:endParaRPr lang="de-DE" dirty="0">
              <a:solidFill>
                <a:srgbClr val="FF0000"/>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22</a:t>
            </a:fld>
            <a:endParaRPr lang="de-DE"/>
          </a:p>
        </p:txBody>
      </p:sp>
    </p:spTree>
    <p:extLst>
      <p:ext uri="{BB962C8B-B14F-4D97-AF65-F5344CB8AC3E}">
        <p14:creationId xmlns:p14="http://schemas.microsoft.com/office/powerpoint/2010/main" val="276793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7072" indent="-97072" defTabSz="473842">
              <a:lnSpc>
                <a:spcPts val="1866"/>
              </a:lnSpc>
              <a:spcBef>
                <a:spcPts val="622"/>
              </a:spcBef>
              <a:defRPr/>
            </a:pPr>
            <a:endParaRPr lang="de-DE" dirty="0" smtClean="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23</a:t>
            </a:fld>
            <a:endParaRPr lang="de-DE"/>
          </a:p>
        </p:txBody>
      </p:sp>
    </p:spTree>
    <p:extLst>
      <p:ext uri="{BB962C8B-B14F-4D97-AF65-F5344CB8AC3E}">
        <p14:creationId xmlns:p14="http://schemas.microsoft.com/office/powerpoint/2010/main" val="2074044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24</a:t>
            </a:fld>
            <a:endParaRPr lang="de-DE"/>
          </a:p>
        </p:txBody>
      </p:sp>
    </p:spTree>
    <p:extLst>
      <p:ext uri="{BB962C8B-B14F-4D97-AF65-F5344CB8AC3E}">
        <p14:creationId xmlns:p14="http://schemas.microsoft.com/office/powerpoint/2010/main" val="106870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25</a:t>
            </a:fld>
            <a:endParaRPr lang="de-DE"/>
          </a:p>
        </p:txBody>
      </p:sp>
    </p:spTree>
    <p:extLst>
      <p:ext uri="{BB962C8B-B14F-4D97-AF65-F5344CB8AC3E}">
        <p14:creationId xmlns:p14="http://schemas.microsoft.com/office/powerpoint/2010/main" val="385552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26</a:t>
            </a:fld>
            <a:endParaRPr lang="de-DE"/>
          </a:p>
        </p:txBody>
      </p:sp>
    </p:spTree>
    <p:extLst>
      <p:ext uri="{BB962C8B-B14F-4D97-AF65-F5344CB8AC3E}">
        <p14:creationId xmlns:p14="http://schemas.microsoft.com/office/powerpoint/2010/main" val="431772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27</a:t>
            </a:fld>
            <a:endParaRPr lang="de-DE"/>
          </a:p>
        </p:txBody>
      </p:sp>
    </p:spTree>
    <p:extLst>
      <p:ext uri="{BB962C8B-B14F-4D97-AF65-F5344CB8AC3E}">
        <p14:creationId xmlns:p14="http://schemas.microsoft.com/office/powerpoint/2010/main" val="399415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28</a:t>
            </a:fld>
            <a:endParaRPr lang="de-DE"/>
          </a:p>
        </p:txBody>
      </p:sp>
    </p:spTree>
    <p:extLst>
      <p:ext uri="{BB962C8B-B14F-4D97-AF65-F5344CB8AC3E}">
        <p14:creationId xmlns:p14="http://schemas.microsoft.com/office/powerpoint/2010/main" val="1395941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29</a:t>
            </a:fld>
            <a:endParaRPr lang="de-DE"/>
          </a:p>
        </p:txBody>
      </p:sp>
    </p:spTree>
    <p:extLst>
      <p:ext uri="{BB962C8B-B14F-4D97-AF65-F5344CB8AC3E}">
        <p14:creationId xmlns:p14="http://schemas.microsoft.com/office/powerpoint/2010/main" val="15753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3</a:t>
            </a:fld>
            <a:endParaRPr lang="de-DE"/>
          </a:p>
        </p:txBody>
      </p:sp>
    </p:spTree>
    <p:extLst>
      <p:ext uri="{BB962C8B-B14F-4D97-AF65-F5344CB8AC3E}">
        <p14:creationId xmlns:p14="http://schemas.microsoft.com/office/powerpoint/2010/main" val="3932899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30</a:t>
            </a:fld>
            <a:endParaRPr lang="de-DE"/>
          </a:p>
        </p:txBody>
      </p:sp>
    </p:spTree>
    <p:extLst>
      <p:ext uri="{BB962C8B-B14F-4D97-AF65-F5344CB8AC3E}">
        <p14:creationId xmlns:p14="http://schemas.microsoft.com/office/powerpoint/2010/main" val="1592191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31</a:t>
            </a:fld>
            <a:endParaRPr lang="de-DE"/>
          </a:p>
        </p:txBody>
      </p:sp>
    </p:spTree>
    <p:extLst>
      <p:ext uri="{BB962C8B-B14F-4D97-AF65-F5344CB8AC3E}">
        <p14:creationId xmlns:p14="http://schemas.microsoft.com/office/powerpoint/2010/main" val="2545052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32</a:t>
            </a:fld>
            <a:endParaRPr lang="de-DE"/>
          </a:p>
        </p:txBody>
      </p:sp>
    </p:spTree>
    <p:extLst>
      <p:ext uri="{BB962C8B-B14F-4D97-AF65-F5344CB8AC3E}">
        <p14:creationId xmlns:p14="http://schemas.microsoft.com/office/powerpoint/2010/main" val="1972817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97072" indent="-97072" defTabSz="473842">
              <a:lnSpc>
                <a:spcPts val="1866"/>
              </a:lnSpc>
              <a:spcBef>
                <a:spcPts val="622"/>
              </a:spcBef>
              <a:defRPr/>
            </a:pPr>
            <a:endParaRPr lang="de-DE" b="0" dirty="0" smtClean="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33</a:t>
            </a:fld>
            <a:endParaRPr lang="de-DE"/>
          </a:p>
        </p:txBody>
      </p:sp>
    </p:spTree>
    <p:extLst>
      <p:ext uri="{BB962C8B-B14F-4D97-AF65-F5344CB8AC3E}">
        <p14:creationId xmlns:p14="http://schemas.microsoft.com/office/powerpoint/2010/main" val="2418936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34</a:t>
            </a:fld>
            <a:endParaRPr lang="de-DE"/>
          </a:p>
        </p:txBody>
      </p:sp>
    </p:spTree>
    <p:extLst>
      <p:ext uri="{BB962C8B-B14F-4D97-AF65-F5344CB8AC3E}">
        <p14:creationId xmlns:p14="http://schemas.microsoft.com/office/powerpoint/2010/main" val="228584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7072" indent="-97072" defTabSz="473842">
              <a:lnSpc>
                <a:spcPts val="1866"/>
              </a:lnSpc>
              <a:spcBef>
                <a:spcPts val="622"/>
              </a:spcBef>
              <a:defRPr/>
            </a:pPr>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4</a:t>
            </a:fld>
            <a:endParaRPr lang="de-DE"/>
          </a:p>
        </p:txBody>
      </p:sp>
    </p:spTree>
    <p:extLst>
      <p:ext uri="{BB962C8B-B14F-4D97-AF65-F5344CB8AC3E}">
        <p14:creationId xmlns:p14="http://schemas.microsoft.com/office/powerpoint/2010/main" val="170229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5</a:t>
            </a:fld>
            <a:endParaRPr lang="de-DE"/>
          </a:p>
        </p:txBody>
      </p:sp>
    </p:spTree>
    <p:extLst>
      <p:ext uri="{BB962C8B-B14F-4D97-AF65-F5344CB8AC3E}">
        <p14:creationId xmlns:p14="http://schemas.microsoft.com/office/powerpoint/2010/main" val="4461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6</a:t>
            </a:fld>
            <a:endParaRPr lang="de-DE"/>
          </a:p>
        </p:txBody>
      </p:sp>
    </p:spTree>
    <p:extLst>
      <p:ext uri="{BB962C8B-B14F-4D97-AF65-F5344CB8AC3E}">
        <p14:creationId xmlns:p14="http://schemas.microsoft.com/office/powerpoint/2010/main" val="320823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7</a:t>
            </a:fld>
            <a:endParaRPr lang="de-DE"/>
          </a:p>
        </p:txBody>
      </p:sp>
    </p:spTree>
    <p:extLst>
      <p:ext uri="{BB962C8B-B14F-4D97-AF65-F5344CB8AC3E}">
        <p14:creationId xmlns:p14="http://schemas.microsoft.com/office/powerpoint/2010/main" val="169482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73842">
              <a:lnSpc>
                <a:spcPts val="1866"/>
              </a:lnSpc>
              <a:spcBef>
                <a:spcPts val="622"/>
              </a:spcBef>
              <a:buNone/>
              <a:defRPr/>
            </a:pPr>
            <a:endParaRPr lang="de-DE" dirty="0" smtClean="0">
              <a:solidFill>
                <a:schemeClr val="tx1">
                  <a:lumMod val="50000"/>
                </a:schemeClr>
              </a:solidFill>
            </a:endParaRPr>
          </a:p>
        </p:txBody>
      </p:sp>
      <p:sp>
        <p:nvSpPr>
          <p:cNvPr id="4" name="Foliennummernplatzhalter 3"/>
          <p:cNvSpPr>
            <a:spLocks noGrp="1"/>
          </p:cNvSpPr>
          <p:nvPr>
            <p:ph type="sldNum" sz="quarter" idx="10"/>
          </p:nvPr>
        </p:nvSpPr>
        <p:spPr/>
        <p:txBody>
          <a:bodyPr/>
          <a:lstStyle/>
          <a:p>
            <a:fld id="{C393CEBA-D761-214C-8BC7-E16526F550CB}" type="slidenum">
              <a:rPr lang="de-DE" smtClean="0"/>
              <a:pPr/>
              <a:t>8</a:t>
            </a:fld>
            <a:endParaRPr lang="de-DE"/>
          </a:p>
        </p:txBody>
      </p:sp>
    </p:spTree>
    <p:extLst>
      <p:ext uri="{BB962C8B-B14F-4D97-AF65-F5344CB8AC3E}">
        <p14:creationId xmlns:p14="http://schemas.microsoft.com/office/powerpoint/2010/main" val="172364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393CEBA-D761-214C-8BC7-E16526F550CB}" type="slidenum">
              <a:rPr lang="de-DE" smtClean="0"/>
              <a:pPr/>
              <a:t>9</a:t>
            </a:fld>
            <a:endParaRPr lang="de-DE"/>
          </a:p>
        </p:txBody>
      </p:sp>
    </p:spTree>
    <p:extLst>
      <p:ext uri="{BB962C8B-B14F-4D97-AF65-F5344CB8AC3E}">
        <p14:creationId xmlns:p14="http://schemas.microsoft.com/office/powerpoint/2010/main" val="93058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Rechteck 7"/>
          <p:cNvSpPr/>
          <p:nvPr userDrawn="1"/>
        </p:nvSpPr>
        <p:spPr>
          <a:xfrm>
            <a:off x="0" y="0"/>
            <a:ext cx="9144000" cy="3505200"/>
          </a:xfrm>
          <a:prstGeom prst="rect">
            <a:avLst/>
          </a:prstGeom>
          <a:gradFill flip="none" rotWithShape="1">
            <a:gsLst>
              <a:gs pos="0">
                <a:schemeClr val="accent6"/>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userDrawn="1"/>
        </p:nvSpPr>
        <p:spPr>
          <a:xfrm>
            <a:off x="-227" y="3505200"/>
            <a:ext cx="9144000" cy="2667000"/>
          </a:xfrm>
          <a:prstGeom prst="rect">
            <a:avLst/>
          </a:prstGeom>
          <a:gradFill flip="none" rotWithShape="1">
            <a:gsLst>
              <a:gs pos="0">
                <a:schemeClr val="tx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388373" y="2130426"/>
            <a:ext cx="8198465" cy="1253510"/>
          </a:xfrm>
        </p:spPr>
        <p:txBody>
          <a:bodyPr anchor="b">
            <a:normAutofit/>
          </a:bodyPr>
          <a:lstStyle>
            <a:lvl1pPr>
              <a:defRPr sz="3500"/>
            </a:lvl1pPr>
          </a:lstStyle>
          <a:p>
            <a:r>
              <a:rPr lang="de-DE" dirty="0" smtClean="0"/>
              <a:t>Mastertitelformat bearbeiten</a:t>
            </a:r>
            <a:endParaRPr lang="de-DE" dirty="0"/>
          </a:p>
        </p:txBody>
      </p:sp>
      <p:sp>
        <p:nvSpPr>
          <p:cNvPr id="3" name="Untertitel 2"/>
          <p:cNvSpPr>
            <a:spLocks noGrp="1"/>
          </p:cNvSpPr>
          <p:nvPr>
            <p:ph type="subTitle" idx="1"/>
          </p:nvPr>
        </p:nvSpPr>
        <p:spPr>
          <a:xfrm>
            <a:off x="388374" y="3600450"/>
            <a:ext cx="6400800" cy="1752600"/>
          </a:xfrm>
        </p:spPr>
        <p:txBody>
          <a:bodyPr anchor="t">
            <a:normAutofit/>
          </a:bodyPr>
          <a:lstStyle>
            <a:lvl1pPr marL="0" indent="0" algn="l">
              <a:lnSpc>
                <a:spcPct val="100000"/>
              </a:lnSpc>
              <a:spcBef>
                <a:spcPts val="0"/>
              </a:spcBef>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4" name="Datumsplatzhalter 3"/>
          <p:cNvSpPr>
            <a:spLocks noGrp="1"/>
          </p:cNvSpPr>
          <p:nvPr>
            <p:ph type="dt" sz="half" idx="10"/>
          </p:nvPr>
        </p:nvSpPr>
        <p:spPr/>
        <p:txBody>
          <a:bodyPr/>
          <a:lstStyle/>
          <a:p>
            <a:fld id="{096B83E0-353A-4860-9087-83FD0F9FCBFB}" type="datetime6">
              <a:rPr lang="en-US" smtClean="0"/>
              <a:t>August 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7" name="Rechteck 6"/>
          <p:cNvSpPr/>
          <p:nvPr userDrawn="1"/>
        </p:nvSpPr>
        <p:spPr>
          <a:xfrm>
            <a:off x="0" y="0"/>
            <a:ext cx="9144000" cy="3505200"/>
          </a:xfrm>
          <a:prstGeom prst="rect">
            <a:avLst/>
          </a:prstGeom>
          <a:gradFill flip="none" rotWithShape="1">
            <a:gsLst>
              <a:gs pos="0">
                <a:schemeClr val="accent6"/>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userDrawn="1"/>
        </p:nvSpPr>
        <p:spPr>
          <a:xfrm>
            <a:off x="-227" y="3505200"/>
            <a:ext cx="9144000" cy="2667000"/>
          </a:xfrm>
          <a:prstGeom prst="rect">
            <a:avLst/>
          </a:prstGeom>
          <a:gradFill flip="none" rotWithShape="1">
            <a:gsLst>
              <a:gs pos="0">
                <a:schemeClr val="tx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a:xfrm>
            <a:off x="376307" y="2690084"/>
            <a:ext cx="8381053" cy="815116"/>
          </a:xfrm>
        </p:spPr>
        <p:txBody>
          <a:bodyPr>
            <a:normAutofit/>
          </a:bodyPr>
          <a:lstStyle>
            <a:lvl1pPr algn="ctr">
              <a:defRPr sz="3200"/>
            </a:lvl1pPr>
          </a:lstStyle>
          <a:p>
            <a:r>
              <a:rPr lang="de-DE" dirty="0" smtClean="0"/>
              <a:t>VIELEN DANK</a:t>
            </a:r>
            <a:endParaRPr lang="de-DE" dirty="0"/>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70842" y="274638"/>
            <a:ext cx="1181509" cy="5723039"/>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199" y="274638"/>
            <a:ext cx="6990735" cy="5723039"/>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D5EF9EB-CA2F-4EF6-A166-143A218B40A2}" type="datetime6">
              <a:rPr lang="en-US" smtClean="0"/>
              <a:t>August 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76905" y="245811"/>
            <a:ext cx="8229600" cy="800305"/>
          </a:xfrm>
        </p:spPr>
        <p:txBody>
          <a:bodyPr anchor="t">
            <a:normAutofit/>
          </a:bodyPr>
          <a:lstStyle>
            <a:lvl1pPr algn="l">
              <a:defRPr sz="2400" b="1"/>
            </a:lvl1pPr>
          </a:lstStyle>
          <a:p>
            <a:r>
              <a:rPr lang="de-DE" dirty="0" smtClean="0"/>
              <a:t>Mastertitelformat bearbeiten</a:t>
            </a:r>
            <a:endParaRPr lang="de-DE" dirty="0"/>
          </a:p>
        </p:txBody>
      </p:sp>
      <p:sp>
        <p:nvSpPr>
          <p:cNvPr id="3" name="Inhaltsplatzhalter 2"/>
          <p:cNvSpPr>
            <a:spLocks noGrp="1"/>
          </p:cNvSpPr>
          <p:nvPr>
            <p:ph idx="1"/>
          </p:nvPr>
        </p:nvSpPr>
        <p:spPr>
          <a:xfrm>
            <a:off x="376905" y="1351938"/>
            <a:ext cx="8309895" cy="2925097"/>
          </a:xfrm>
        </p:spPr>
        <p:txBody>
          <a:bodyPr>
            <a:normAutofit/>
          </a:bodyPr>
          <a:lstStyle>
            <a:lvl1pPr>
              <a:defRPr sz="1400" b="1"/>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97B3C64E-7930-4709-B1AC-644D3AAB651B}" type="datetime6">
              <a:rPr lang="en-US" smtClean="0"/>
              <a:t>August 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83C94B-801A-8445-B651-6C1938B11C2E}" type="slidenum">
              <a:rPr lang="de-DE" smtClean="0"/>
              <a:pPr/>
              <a:t>‹Nr.›</a:t>
            </a:fld>
            <a:endParaRPr lang="de-DE"/>
          </a:p>
        </p:txBody>
      </p:sp>
      <p:sp>
        <p:nvSpPr>
          <p:cNvPr id="9" name="Rechteck 8"/>
          <p:cNvSpPr/>
          <p:nvPr userDrawn="1"/>
        </p:nvSpPr>
        <p:spPr>
          <a:xfrm>
            <a:off x="-227" y="4895642"/>
            <a:ext cx="9144000" cy="1219200"/>
          </a:xfrm>
          <a:prstGeom prst="rect">
            <a:avLst/>
          </a:prstGeom>
          <a:gradFill flip="none" rotWithShape="1">
            <a:gsLst>
              <a:gs pos="0">
                <a:schemeClr val="tx2"/>
              </a:gs>
              <a:gs pos="100000">
                <a:schemeClr val="accent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lvl1pPr>
              <a:defRPr b="1"/>
            </a:lvl1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1ED0B393-E7E1-4104-9744-7E7C248FC9F7}" type="datetime6">
              <a:rPr lang="en-US" smtClean="0"/>
              <a:t>August 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userDrawn="1"/>
        </p:nvSpPr>
        <p:spPr>
          <a:xfrm>
            <a:off x="0" y="0"/>
            <a:ext cx="9144000" cy="3505200"/>
          </a:xfrm>
          <a:prstGeom prst="rect">
            <a:avLst/>
          </a:prstGeom>
          <a:gradFill flip="none" rotWithShape="1">
            <a:gsLst>
              <a:gs pos="0">
                <a:schemeClr val="accent6"/>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userDrawn="1"/>
        </p:nvSpPr>
        <p:spPr>
          <a:xfrm>
            <a:off x="-227" y="3505200"/>
            <a:ext cx="9144000" cy="2667000"/>
          </a:xfrm>
          <a:prstGeom prst="rect">
            <a:avLst/>
          </a:prstGeom>
          <a:gradFill flip="none" rotWithShape="1">
            <a:gsLst>
              <a:gs pos="0">
                <a:schemeClr val="tx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385098" y="2021863"/>
            <a:ext cx="8318089" cy="1362075"/>
          </a:xfrm>
        </p:spPr>
        <p:txBody>
          <a:bodyPr anchor="b">
            <a:normAutofit/>
          </a:bodyPr>
          <a:lstStyle>
            <a:lvl1pPr algn="l">
              <a:defRPr sz="3500" b="1" cap="all"/>
            </a:lvl1pPr>
          </a:lstStyle>
          <a:p>
            <a:r>
              <a:rPr lang="de-DE" dirty="0" smtClean="0"/>
              <a:t>Mastertitelformat bearbeiten</a:t>
            </a:r>
            <a:endParaRPr lang="de-DE" dirty="0"/>
          </a:p>
        </p:txBody>
      </p:sp>
      <p:sp>
        <p:nvSpPr>
          <p:cNvPr id="3" name="Textplatzhalter 2"/>
          <p:cNvSpPr>
            <a:spLocks noGrp="1"/>
          </p:cNvSpPr>
          <p:nvPr>
            <p:ph type="body" idx="1"/>
          </p:nvPr>
        </p:nvSpPr>
        <p:spPr>
          <a:xfrm>
            <a:off x="385098" y="3605158"/>
            <a:ext cx="8126003" cy="1794387"/>
          </a:xfrm>
        </p:spPr>
        <p:txBody>
          <a:bodyPr anchor="t">
            <a:normAutofit/>
          </a:bodyPr>
          <a:lstStyle>
            <a:lvl1pPr marL="0" indent="0" algn="l">
              <a:lnSpc>
                <a:spcPct val="100000"/>
              </a:lnSpc>
              <a:spcBef>
                <a:spcPts val="0"/>
              </a:spcBef>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Mastertextformat bearbeiten</a:t>
            </a:r>
          </a:p>
        </p:txBody>
      </p:sp>
      <p:sp>
        <p:nvSpPr>
          <p:cNvPr id="4" name="Datumsplatzhalter 3"/>
          <p:cNvSpPr>
            <a:spLocks noGrp="1"/>
          </p:cNvSpPr>
          <p:nvPr>
            <p:ph type="dt" sz="half" idx="10"/>
          </p:nvPr>
        </p:nvSpPr>
        <p:spPr/>
        <p:txBody>
          <a:bodyPr/>
          <a:lstStyle/>
          <a:p>
            <a:fld id="{64FF85C0-6E82-4881-A408-F0D2458E3E26}" type="datetime6">
              <a:rPr lang="en-US" smtClean="0"/>
              <a:t>August 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4" name="Inhaltsplatzhalter 3"/>
          <p:cNvSpPr>
            <a:spLocks noGrp="1"/>
          </p:cNvSpPr>
          <p:nvPr>
            <p:ph sz="half" idx="2"/>
          </p:nvPr>
        </p:nvSpPr>
        <p:spPr>
          <a:xfrm>
            <a:off x="457200" y="1597742"/>
            <a:ext cx="4040188" cy="3297901"/>
          </a:xfrm>
        </p:spPr>
        <p:txBody>
          <a:bodyPr>
            <a:normAutofit/>
          </a:bodyPr>
          <a:lstStyle>
            <a:lvl1pPr>
              <a:defRPr sz="1400" b="1"/>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5" y="1597743"/>
            <a:ext cx="4041775" cy="3297900"/>
          </a:xfrm>
        </p:spPr>
        <p:txBody>
          <a:bodyPr>
            <a:normAutofit/>
          </a:bodyPr>
          <a:lstStyle>
            <a:lvl1pPr>
              <a:defRPr sz="1400" b="1"/>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0D4490CB-B7DA-4165-AEF6-43E656A9DB07}" type="datetime6">
              <a:rPr lang="en-US" smtClean="0"/>
              <a:t>August 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F83C94B-801A-8445-B651-6C1938B11C2E}" type="slidenum">
              <a:rPr lang="de-DE" smtClean="0"/>
              <a:pPr/>
              <a:t>‹Nr.›</a:t>
            </a:fld>
            <a:endParaRPr lang="de-DE"/>
          </a:p>
        </p:txBody>
      </p:sp>
      <p:sp>
        <p:nvSpPr>
          <p:cNvPr id="10" name="Rechteck 9"/>
          <p:cNvSpPr/>
          <p:nvPr userDrawn="1"/>
        </p:nvSpPr>
        <p:spPr>
          <a:xfrm>
            <a:off x="-227" y="4895642"/>
            <a:ext cx="9144000" cy="1219200"/>
          </a:xfrm>
          <a:prstGeom prst="rect">
            <a:avLst/>
          </a:prstGeom>
          <a:gradFill flip="none" rotWithShape="1">
            <a:gsLst>
              <a:gs pos="0">
                <a:schemeClr val="tx2"/>
              </a:gs>
              <a:gs pos="100000">
                <a:schemeClr val="accent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normAutofit/>
          </a:bodyPr>
          <a:lstStyle>
            <a:lvl1pPr>
              <a:defRPr sz="1400" b="1"/>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normAutofit/>
          </a:bodyPr>
          <a:lstStyle>
            <a:lvl1pPr>
              <a:defRPr sz="1400" b="1"/>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92D9058F-29A4-42A5-A82B-7D13F5F10266}" type="datetime6">
              <a:rPr lang="en-US" smtClean="0"/>
              <a:t>August 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5E26AF1E-505D-4A75-9661-B9189D0A4708}" type="datetime6">
              <a:rPr lang="en-US" smtClean="0"/>
              <a:t>August 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D14BB15-AA08-466E-9A30-438E05EB698C}" type="datetime6">
              <a:rPr lang="en-US" smtClean="0"/>
              <a:t>August 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38358" y="5033836"/>
            <a:ext cx="824844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0" y="0"/>
            <a:ext cx="9144000" cy="48669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438357" y="5600574"/>
            <a:ext cx="8248441" cy="4009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B207E784-EF8C-4B88-904A-ADFC5E402A3D}" type="datetime6">
              <a:rPr lang="en-US" smtClean="0"/>
              <a:t>August 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83C94B-801A-8445-B651-6C1938B11C2E}" type="slidenum">
              <a:rPr lang="de-DE" smtClean="0"/>
              <a:pPr/>
              <a:t>‹Nr.›</a:t>
            </a:fld>
            <a:endParaRPr lang="de-DE"/>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228" y="6096000"/>
            <a:ext cx="9144227" cy="762000"/>
          </a:xfrm>
          <a:prstGeom prst="rect">
            <a:avLst/>
          </a:prstGeom>
          <a:solidFill>
            <a:srgbClr val="199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9925D"/>
              </a:solidFill>
            </a:endParaRPr>
          </a:p>
        </p:txBody>
      </p:sp>
      <p:sp>
        <p:nvSpPr>
          <p:cNvPr id="2" name="Titelplatzhalter 1"/>
          <p:cNvSpPr>
            <a:spLocks noGrp="1"/>
          </p:cNvSpPr>
          <p:nvPr>
            <p:ph type="title"/>
          </p:nvPr>
        </p:nvSpPr>
        <p:spPr>
          <a:xfrm>
            <a:off x="376307" y="243278"/>
            <a:ext cx="8381053" cy="815116"/>
          </a:xfrm>
          <a:prstGeom prst="rect">
            <a:avLst/>
          </a:prstGeom>
        </p:spPr>
        <p:txBody>
          <a:bodyPr vert="horz" lIns="91440" tIns="45720" rIns="91440" bIns="45720" rtlCol="0" anchor="t">
            <a:normAutofit/>
          </a:bodyPr>
          <a:lstStyle/>
          <a:p>
            <a:r>
              <a:rPr lang="en-US" dirty="0" err="1" smtClean="0"/>
              <a:t>Mastertitelformat</a:t>
            </a:r>
            <a:r>
              <a:rPr lang="en-US" dirty="0" smtClean="0"/>
              <a:t> </a:t>
            </a:r>
            <a:r>
              <a:rPr lang="en-US" dirty="0" err="1" smtClean="0"/>
              <a:t>bearbeiten</a:t>
            </a:r>
            <a:endParaRPr lang="de-DE" dirty="0"/>
          </a:p>
        </p:txBody>
      </p:sp>
      <p:sp>
        <p:nvSpPr>
          <p:cNvPr id="3" name="Textplatzhalter 2"/>
          <p:cNvSpPr>
            <a:spLocks noGrp="1"/>
          </p:cNvSpPr>
          <p:nvPr>
            <p:ph type="body" idx="1"/>
          </p:nvPr>
        </p:nvSpPr>
        <p:spPr>
          <a:xfrm>
            <a:off x="376307" y="1351936"/>
            <a:ext cx="8310493" cy="4317999"/>
          </a:xfrm>
          <a:prstGeom prst="rect">
            <a:avLst/>
          </a:prstGeom>
        </p:spPr>
        <p:txBody>
          <a:bodyPr vert="horz" lIns="91440" tIns="45720" rIns="91440" bIns="45720" rtlCol="0">
            <a:normAutofit/>
          </a:body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de-DE" dirty="0"/>
          </a:p>
        </p:txBody>
      </p:sp>
      <p:sp>
        <p:nvSpPr>
          <p:cNvPr id="4" name="Datumsplatzhalter 3"/>
          <p:cNvSpPr>
            <a:spLocks noGrp="1"/>
          </p:cNvSpPr>
          <p:nvPr>
            <p:ph type="dt" sz="half" idx="2"/>
          </p:nvPr>
        </p:nvSpPr>
        <p:spPr>
          <a:xfrm>
            <a:off x="6553199" y="6173787"/>
            <a:ext cx="2133600" cy="365125"/>
          </a:xfrm>
          <a:prstGeom prst="rect">
            <a:avLst/>
          </a:prstGeom>
        </p:spPr>
        <p:txBody>
          <a:bodyPr vert="horz" lIns="91440" tIns="45720" rIns="91440" bIns="45720" rtlCol="0" anchor="t"/>
          <a:lstStyle>
            <a:lvl1pPr algn="r">
              <a:defRPr sz="1000" b="1" cap="all">
                <a:solidFill>
                  <a:schemeClr val="bg1"/>
                </a:solidFill>
              </a:defRPr>
            </a:lvl1pPr>
          </a:lstStyle>
          <a:p>
            <a:fld id="{563DE3AB-ECCC-4BB9-A8CD-8D18B6F6F7C4}" type="datetime6">
              <a:rPr lang="en-US" smtClean="0"/>
              <a:t>August 13</a:t>
            </a:fld>
            <a:endParaRPr lang="de-DE" dirty="0"/>
          </a:p>
        </p:txBody>
      </p:sp>
      <p:sp>
        <p:nvSpPr>
          <p:cNvPr id="5" name="Fußzeilenplatzhalter 4"/>
          <p:cNvSpPr>
            <a:spLocks noGrp="1"/>
          </p:cNvSpPr>
          <p:nvPr>
            <p:ph type="ftr" sz="quarter" idx="3"/>
          </p:nvPr>
        </p:nvSpPr>
        <p:spPr>
          <a:xfrm>
            <a:off x="3124200" y="6492875"/>
            <a:ext cx="2895600" cy="365125"/>
          </a:xfrm>
          <a:prstGeom prst="rect">
            <a:avLst/>
          </a:prstGeom>
        </p:spPr>
        <p:txBody>
          <a:bodyPr vert="horz" lIns="91440" tIns="45720" rIns="91440" bIns="45720" rtlCol="0" anchor="t"/>
          <a:lstStyle>
            <a:lvl1pPr algn="l">
              <a:defRPr sz="1000">
                <a:solidFill>
                  <a:schemeClr val="bg1"/>
                </a:solidFill>
              </a:defRPr>
            </a:lvl1pPr>
          </a:lstStyle>
          <a:p>
            <a:endParaRPr lang="de-DE" dirty="0"/>
          </a:p>
        </p:txBody>
      </p:sp>
      <p:sp>
        <p:nvSpPr>
          <p:cNvPr id="6" name="Foliennummernplatzhalter 5"/>
          <p:cNvSpPr>
            <a:spLocks noGrp="1"/>
          </p:cNvSpPr>
          <p:nvPr>
            <p:ph type="sldNum" sz="quarter" idx="4"/>
          </p:nvPr>
        </p:nvSpPr>
        <p:spPr>
          <a:xfrm>
            <a:off x="7783870" y="6492875"/>
            <a:ext cx="902929" cy="365125"/>
          </a:xfrm>
          <a:prstGeom prst="rect">
            <a:avLst/>
          </a:prstGeom>
        </p:spPr>
        <p:txBody>
          <a:bodyPr vert="horz" lIns="91440" tIns="45720" rIns="91440" bIns="45720" rtlCol="0" anchor="t"/>
          <a:lstStyle>
            <a:lvl1pPr algn="r">
              <a:defRPr sz="1000">
                <a:solidFill>
                  <a:schemeClr val="bg1"/>
                </a:solidFill>
              </a:defRPr>
            </a:lvl1pPr>
          </a:lstStyle>
          <a:p>
            <a:fld id="{8F83C94B-801A-8445-B651-6C1938B11C2E}" type="slidenum">
              <a:rPr lang="de-DE" smtClean="0"/>
              <a:pPr/>
              <a:t>‹Nr.›</a:t>
            </a:fld>
            <a:endParaRPr lang="de-DE" dirty="0"/>
          </a:p>
        </p:txBody>
      </p:sp>
      <p:pic>
        <p:nvPicPr>
          <p:cNvPr id="9" name="Picture 2" descr="C:\Users\sisinger\Desktop\Logo_VIPA_AYC_2013_white.png"/>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533400" y="6319245"/>
            <a:ext cx="945235" cy="41509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92" r:id="rId2"/>
    <p:sldLayoutId id="2147483686" r:id="rId3"/>
    <p:sldLayoutId id="2147483687" r:id="rId4"/>
    <p:sldLayoutId id="2147483689" r:id="rId5"/>
    <p:sldLayoutId id="2147483688" r:id="rId6"/>
    <p:sldLayoutId id="2147483690" r:id="rId7"/>
    <p:sldLayoutId id="2147483691" r:id="rId8"/>
    <p:sldLayoutId id="2147483693" r:id="rId9"/>
    <p:sldLayoutId id="2147483694" r:id="rId10"/>
    <p:sldLayoutId id="2147483695" r:id="rId11"/>
  </p:sldLayoutIdLst>
  <p:transition xmlns:p14="http://schemas.microsoft.com/office/powerpoint/2010/main">
    <p:dissolve/>
  </p:transition>
  <p:timing>
    <p:tnLst>
      <p:par>
        <p:cTn xmlns:p14="http://schemas.microsoft.com/office/powerpoint/2010/main" id="1" dur="indefinite" restart="never" nodeType="tmRoot"/>
      </p:par>
    </p:tnLst>
  </p:timing>
  <p:hf hdr="0" ftr="0"/>
  <p:txStyles>
    <p:titleStyle>
      <a:lvl1pPr marL="0" indent="0" algn="l" defTabSz="457200" rtl="0" eaLnBrk="1" latinLnBrk="0" hangingPunct="1">
        <a:spcBef>
          <a:spcPct val="0"/>
        </a:spcBef>
        <a:buNone/>
        <a:defRPr sz="2400" b="1" kern="1200" cap="all">
          <a:solidFill>
            <a:srgbClr val="199263"/>
          </a:solidFill>
          <a:latin typeface="+mj-lt"/>
          <a:ea typeface="+mj-ea"/>
          <a:cs typeface="+mj-cs"/>
        </a:defRPr>
      </a:lvl1pPr>
    </p:titleStyle>
    <p:bodyStyle>
      <a:lvl1pPr marL="180975" indent="-180975" algn="l" defTabSz="457200" rtl="0" eaLnBrk="1" latinLnBrk="0" hangingPunct="1">
        <a:lnSpc>
          <a:spcPts val="2000"/>
        </a:lnSpc>
        <a:spcBef>
          <a:spcPts val="400"/>
        </a:spcBef>
        <a:buClr>
          <a:srgbClr val="199263"/>
        </a:buClr>
        <a:buFont typeface="Arial"/>
        <a:buChar char="•"/>
        <a:defRPr sz="1400" kern="1200">
          <a:solidFill>
            <a:srgbClr val="646566"/>
          </a:solidFill>
          <a:latin typeface="+mn-lt"/>
          <a:ea typeface="+mn-ea"/>
          <a:cs typeface="+mn-cs"/>
        </a:defRPr>
      </a:lvl1pPr>
      <a:lvl2pPr marL="450850" indent="-269875" algn="l" defTabSz="457200" rtl="0" eaLnBrk="1" latinLnBrk="0" hangingPunct="1">
        <a:lnSpc>
          <a:spcPts val="2000"/>
        </a:lnSpc>
        <a:spcBef>
          <a:spcPts val="400"/>
        </a:spcBef>
        <a:buClr>
          <a:srgbClr val="199263"/>
        </a:buClr>
        <a:buFont typeface="Arial"/>
        <a:buChar char="•"/>
        <a:defRPr sz="1400" kern="1200">
          <a:solidFill>
            <a:srgbClr val="646566"/>
          </a:solidFill>
          <a:latin typeface="+mn-lt"/>
          <a:ea typeface="+mn-ea"/>
          <a:cs typeface="+mn-cs"/>
        </a:defRPr>
      </a:lvl2pPr>
      <a:lvl3pPr marL="541338" indent="-180975" algn="l" defTabSz="457200" rtl="0" eaLnBrk="1" latinLnBrk="0" hangingPunct="1">
        <a:lnSpc>
          <a:spcPts val="2000"/>
        </a:lnSpc>
        <a:spcBef>
          <a:spcPts val="400"/>
        </a:spcBef>
        <a:buClr>
          <a:srgbClr val="199263"/>
        </a:buClr>
        <a:buFont typeface="Arial"/>
        <a:buChar char="•"/>
        <a:defRPr sz="1400" kern="1200">
          <a:solidFill>
            <a:srgbClr val="646566"/>
          </a:solidFill>
          <a:latin typeface="+mn-lt"/>
          <a:ea typeface="+mn-ea"/>
          <a:cs typeface="+mn-cs"/>
        </a:defRPr>
      </a:lvl3pPr>
      <a:lvl4pPr marL="720725" indent="-179388" algn="l" defTabSz="457200" rtl="0" eaLnBrk="1" latinLnBrk="0" hangingPunct="1">
        <a:lnSpc>
          <a:spcPts val="2000"/>
        </a:lnSpc>
        <a:spcBef>
          <a:spcPts val="400"/>
        </a:spcBef>
        <a:buClr>
          <a:srgbClr val="199263"/>
        </a:buClr>
        <a:buFont typeface="Arial"/>
        <a:buChar char="•"/>
        <a:defRPr sz="1400" kern="1200">
          <a:solidFill>
            <a:srgbClr val="646566"/>
          </a:solidFill>
          <a:latin typeface="+mn-lt"/>
          <a:ea typeface="+mn-ea"/>
          <a:cs typeface="+mn-cs"/>
        </a:defRPr>
      </a:lvl4pPr>
      <a:lvl5pPr marL="893763" indent="-173038" algn="l" defTabSz="457200" rtl="0" eaLnBrk="1" latinLnBrk="0" hangingPunct="1">
        <a:lnSpc>
          <a:spcPts val="2000"/>
        </a:lnSpc>
        <a:spcBef>
          <a:spcPts val="400"/>
        </a:spcBef>
        <a:buClr>
          <a:srgbClr val="199263"/>
        </a:buClr>
        <a:buFont typeface="Arial"/>
        <a:buChar char="•"/>
        <a:defRPr sz="1400" kern="1200">
          <a:solidFill>
            <a:srgbClr val="6465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5" Type="http://schemas.openxmlformats.org/officeDocument/2006/relationships/slide" Target="slide30.xml"/><Relationship Id="rId6" Type="http://schemas.openxmlformats.org/officeDocument/2006/relationships/image" Target="../media/image6.png"/><Relationship Id="rId7" Type="http://schemas.openxmlformats.org/officeDocument/2006/relationships/slide" Target="slide29.xml"/><Relationship Id="rId8" Type="http://schemas.openxmlformats.org/officeDocument/2006/relationships/slide" Target="slide4.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 Target="slide4.xml"/><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slide" Target="slide8.xml"/><Relationship Id="rId7" Type="http://schemas.openxmlformats.org/officeDocument/2006/relationships/slide" Target="slide17.xml"/><Relationship Id="rId8"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 Target="slide30.xml"/><Relationship Id="rId7" Type="http://schemas.openxmlformats.org/officeDocument/2006/relationships/image" Target="../media/image6.png"/><Relationship Id="rId8" Type="http://schemas.openxmlformats.org/officeDocument/2006/relationships/slide" Target="slide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8373" y="1483360"/>
            <a:ext cx="4691627" cy="1900576"/>
          </a:xfrm>
        </p:spPr>
        <p:txBody>
          <a:bodyPr/>
          <a:lstStyle/>
          <a:p>
            <a:r>
              <a:rPr lang="de-DE" dirty="0" smtClean="0"/>
              <a:t>HMI:</a:t>
            </a:r>
            <a:br>
              <a:rPr lang="de-DE" dirty="0" smtClean="0"/>
            </a:br>
            <a:r>
              <a:rPr lang="de-DE" dirty="0" smtClean="0"/>
              <a:t>operating and monitoring</a:t>
            </a:r>
            <a:endParaRPr lang="de-DE" dirty="0"/>
          </a:p>
        </p:txBody>
      </p:sp>
      <p:sp>
        <p:nvSpPr>
          <p:cNvPr id="3" name="Untertitel 2"/>
          <p:cNvSpPr>
            <a:spLocks noGrp="1"/>
          </p:cNvSpPr>
          <p:nvPr>
            <p:ph type="subTitle" idx="1"/>
          </p:nvPr>
        </p:nvSpPr>
        <p:spPr>
          <a:xfrm>
            <a:off x="388374" y="3600450"/>
            <a:ext cx="3350506" cy="1377950"/>
          </a:xfrm>
        </p:spPr>
        <p:txBody>
          <a:bodyPr>
            <a:normAutofit/>
          </a:bodyPr>
          <a:lstStyle/>
          <a:p>
            <a:r>
              <a:rPr lang="de-DE" dirty="0" smtClean="0"/>
              <a:t>The whole range.</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a:t>
            </a:fld>
            <a:endParaRPr lang="de-DE"/>
          </a:p>
        </p:txBody>
      </p:sp>
      <p:pic>
        <p:nvPicPr>
          <p:cNvPr id="8" name="Bild 7" descr="VIPA_System_TP_01-_Movicon01.png"/>
          <p:cNvPicPr>
            <a:picLocks noChangeAspect="1"/>
          </p:cNvPicPr>
          <p:nvPr/>
        </p:nvPicPr>
        <p:blipFill>
          <a:blip r:embed="rId3"/>
          <a:stretch>
            <a:fillRect/>
          </a:stretch>
        </p:blipFill>
        <p:spPr>
          <a:xfrm>
            <a:off x="4927298" y="1355575"/>
            <a:ext cx="4124114" cy="3400761"/>
          </a:xfrm>
          <a:prstGeom prst="rect">
            <a:avLst/>
          </a:prstGeom>
        </p:spPr>
      </p:pic>
      <p:pic>
        <p:nvPicPr>
          <p:cNvPr id="9" name="Bild 8" descr="eco-VIPA_62H-MDC0-DH_3D_Kraftwerk.png"/>
          <p:cNvPicPr>
            <a:picLocks noChangeAspect="1"/>
          </p:cNvPicPr>
          <p:nvPr/>
        </p:nvPicPr>
        <p:blipFill>
          <a:blip r:embed="rId4"/>
          <a:stretch>
            <a:fillRect/>
          </a:stretch>
        </p:blipFill>
        <p:spPr>
          <a:xfrm>
            <a:off x="4815136" y="2346536"/>
            <a:ext cx="2968734" cy="3488585"/>
          </a:xfrm>
          <a:prstGeom prst="rect">
            <a:avLst/>
          </a:prstGeom>
        </p:spPr>
      </p:pic>
      <p:pic>
        <p:nvPicPr>
          <p:cNvPr id="11" name="Bild 10" descr="CC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9806" y="3976746"/>
            <a:ext cx="2289574" cy="2139683"/>
          </a:xfrm>
          <a:prstGeom prst="rect">
            <a:avLst/>
          </a:prstGeom>
        </p:spPr>
      </p:pic>
      <p:sp>
        <p:nvSpPr>
          <p:cNvPr id="6" name="Datumsplatzhalter 5"/>
          <p:cNvSpPr>
            <a:spLocks noGrp="1"/>
          </p:cNvSpPr>
          <p:nvPr>
            <p:ph type="dt" sz="half" idx="10"/>
          </p:nvPr>
        </p:nvSpPr>
        <p:spPr/>
        <p:txBody>
          <a:bodyPr/>
          <a:lstStyle/>
          <a:p>
            <a:fld id="{5D0EEE48-8532-4C1F-95BE-A990E3E634C1}"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76904" y="245811"/>
            <a:ext cx="8767096" cy="1106126"/>
          </a:xfrm>
        </p:spPr>
        <p:txBody>
          <a:bodyPr>
            <a:normAutofit/>
          </a:bodyPr>
          <a:lstStyle/>
          <a:p>
            <a:r>
              <a:rPr lang="de-DE" dirty="0" smtClean="0"/>
              <a:t>Often, it must be a touch panel. </a:t>
            </a:r>
            <a:br>
              <a:rPr lang="de-DE" dirty="0" smtClean="0"/>
            </a:br>
            <a:r>
              <a:rPr lang="de-DE" dirty="0" smtClean="0"/>
              <a:t>Nothing less, but also nothing more.</a:t>
            </a:r>
            <a:endParaRPr lang="de-DE" dirty="0"/>
          </a:p>
        </p:txBody>
      </p:sp>
      <p:sp>
        <p:nvSpPr>
          <p:cNvPr id="7" name="Inhaltsplatzhalter 6"/>
          <p:cNvSpPr>
            <a:spLocks noGrp="1"/>
          </p:cNvSpPr>
          <p:nvPr>
            <p:ph idx="1"/>
          </p:nvPr>
        </p:nvSpPr>
        <p:spPr>
          <a:xfrm>
            <a:off x="376905" y="1351937"/>
            <a:ext cx="8309895" cy="4821850"/>
          </a:xfrm>
        </p:spPr>
        <p:txBody>
          <a:bodyPr>
            <a:normAutofit/>
          </a:bodyPr>
          <a:lstStyle/>
          <a:p>
            <a:pPr marL="0" indent="0">
              <a:buNone/>
            </a:pPr>
            <a:r>
              <a:rPr lang="de-DE" dirty="0" smtClean="0"/>
              <a:t>The </a:t>
            </a:r>
            <a:r>
              <a:rPr lang="de-DE" dirty="0" err="1" smtClean="0"/>
              <a:t>eco</a:t>
            </a:r>
            <a:r>
              <a:rPr lang="de-DE" dirty="0" smtClean="0"/>
              <a:t> Panels from VIPA are solid </a:t>
            </a:r>
            <a:r>
              <a:rPr lang="de-DE" dirty="0"/>
              <a:t>T</a:t>
            </a:r>
            <a:r>
              <a:rPr lang="de-DE" dirty="0" smtClean="0"/>
              <a:t>ouch </a:t>
            </a:r>
            <a:r>
              <a:rPr lang="de-DE" dirty="0"/>
              <a:t>P</a:t>
            </a:r>
            <a:r>
              <a:rPr lang="de-DE" dirty="0" smtClean="0"/>
              <a:t>anels, which are not afraid of any common type of operation. </a:t>
            </a:r>
            <a:br>
              <a:rPr lang="de-DE" dirty="0" smtClean="0"/>
            </a:br>
            <a:r>
              <a:rPr lang="de-DE" dirty="0" err="1" smtClean="0"/>
              <a:t>Because</a:t>
            </a:r>
            <a:r>
              <a:rPr lang="de-DE" dirty="0" smtClean="0"/>
              <a:t> </a:t>
            </a:r>
            <a:r>
              <a:rPr lang="de-DE" dirty="0" err="1" smtClean="0"/>
              <a:t>we</a:t>
            </a:r>
            <a:r>
              <a:rPr lang="de-DE" dirty="0" smtClean="0"/>
              <a:t> </a:t>
            </a:r>
            <a:r>
              <a:rPr lang="de-DE" dirty="0" err="1" smtClean="0"/>
              <a:t>have</a:t>
            </a:r>
            <a:r>
              <a:rPr lang="de-DE" dirty="0" smtClean="0"/>
              <a:t> taken two things into account during development. </a:t>
            </a:r>
          </a:p>
          <a:p>
            <a:pPr marL="0" indent="0">
              <a:buNone/>
            </a:pPr>
            <a:r>
              <a:rPr lang="de-DE" dirty="0" smtClean="0"/>
              <a:t/>
            </a:r>
            <a:br>
              <a:rPr lang="de-DE" dirty="0" smtClean="0"/>
            </a:br>
            <a:r>
              <a:rPr lang="de-DE" dirty="0" smtClean="0"/>
              <a:t>Quality:</a:t>
            </a:r>
            <a:r>
              <a:rPr lang="de-DE" b="0" dirty="0" smtClean="0"/>
              <a:t> </a:t>
            </a:r>
            <a:r>
              <a:rPr lang="de-DE" b="0" dirty="0" err="1" smtClean="0"/>
              <a:t>eco</a:t>
            </a:r>
            <a:r>
              <a:rPr lang="de-DE" b="0" dirty="0" smtClean="0"/>
              <a:t> Panels are durable and robust.</a:t>
            </a:r>
          </a:p>
          <a:p>
            <a:endParaRPr lang="de-DE" b="0" dirty="0" smtClean="0"/>
          </a:p>
          <a:p>
            <a:pPr marL="0" indent="0">
              <a:buNone/>
            </a:pPr>
            <a:r>
              <a:rPr lang="de-DE" dirty="0" smtClean="0"/>
              <a:t>Functionality: </a:t>
            </a:r>
            <a:r>
              <a:rPr lang="de-DE" b="0" dirty="0" err="1" smtClean="0"/>
              <a:t>eco</a:t>
            </a:r>
            <a:r>
              <a:rPr lang="de-DE" b="0" dirty="0" smtClean="0"/>
              <a:t> Panels come with preinstalled Movicon Runtime.</a:t>
            </a:r>
          </a:p>
          <a:p>
            <a:r>
              <a:rPr lang="de-DE" b="0" dirty="0" smtClean="0"/>
              <a:t>As a </a:t>
            </a:r>
            <a:r>
              <a:rPr lang="de-DE" b="0" dirty="0" err="1" smtClean="0"/>
              <a:t>result</a:t>
            </a:r>
            <a:r>
              <a:rPr lang="de-DE" b="0" dirty="0" smtClean="0"/>
              <a:t> </a:t>
            </a:r>
            <a:r>
              <a:rPr lang="de-DE" b="0" dirty="0" err="1" smtClean="0"/>
              <a:t>panel</a:t>
            </a:r>
            <a:r>
              <a:rPr lang="de-DE" b="0" dirty="0" smtClean="0"/>
              <a:t> and panel software are</a:t>
            </a:r>
            <a:br>
              <a:rPr lang="de-DE" b="0" dirty="0" smtClean="0"/>
            </a:br>
            <a:r>
              <a:rPr lang="de-DE" b="0" dirty="0" smtClean="0"/>
              <a:t>perfectly aligned with each other. And that means:</a:t>
            </a:r>
          </a:p>
          <a:p>
            <a:r>
              <a:rPr lang="de-DE" b="0" dirty="0" smtClean="0"/>
              <a:t>High scalability.</a:t>
            </a:r>
          </a:p>
          <a:p>
            <a:r>
              <a:rPr lang="de-DE" b="0" dirty="0" smtClean="0"/>
              <a:t>Significant performance improvement for every project.</a:t>
            </a:r>
          </a:p>
        </p:txBody>
      </p:sp>
      <p:sp>
        <p:nvSpPr>
          <p:cNvPr id="5" name="Foliennummernplatzhalter 4"/>
          <p:cNvSpPr>
            <a:spLocks noGrp="1"/>
          </p:cNvSpPr>
          <p:nvPr>
            <p:ph type="sldNum" sz="quarter" idx="12"/>
          </p:nvPr>
        </p:nvSpPr>
        <p:spPr/>
        <p:txBody>
          <a:bodyPr/>
          <a:lstStyle/>
          <a:p>
            <a:fld id="{8F83C94B-801A-8445-B651-6C1938B11C2E}" type="slidenum">
              <a:rPr lang="de-DE" smtClean="0"/>
              <a:pPr/>
              <a:t>10</a:t>
            </a:fld>
            <a:endParaRPr lang="de-DE"/>
          </a:p>
        </p:txBody>
      </p:sp>
      <p:pic>
        <p:nvPicPr>
          <p:cNvPr id="8" name="Bild 7" descr="eco-VIPA_62E-MDC0-DH_3D_Buildin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7557" y="3048461"/>
            <a:ext cx="2809953" cy="3302000"/>
          </a:xfrm>
          <a:prstGeom prst="rect">
            <a:avLst/>
          </a:prstGeom>
        </p:spPr>
      </p:pic>
      <p:sp>
        <p:nvSpPr>
          <p:cNvPr id="2" name="Datumsplatzhalter 1"/>
          <p:cNvSpPr>
            <a:spLocks noGrp="1"/>
          </p:cNvSpPr>
          <p:nvPr>
            <p:ph type="dt" sz="half" idx="10"/>
          </p:nvPr>
        </p:nvSpPr>
        <p:spPr/>
        <p:txBody>
          <a:bodyPr/>
          <a:lstStyle/>
          <a:p>
            <a:fld id="{F7CA9AD3-0788-4C37-9464-751F3C25FF4F}"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eco</a:t>
            </a:r>
            <a:r>
              <a:rPr lang="de-DE" dirty="0" smtClean="0"/>
              <a:t> Panels:</a:t>
            </a:r>
            <a:endParaRPr lang="de-DE" dirty="0"/>
          </a:p>
        </p:txBody>
      </p:sp>
      <p:sp>
        <p:nvSpPr>
          <p:cNvPr id="3" name="Textplatzhalter 2"/>
          <p:cNvSpPr>
            <a:spLocks noGrp="1"/>
          </p:cNvSpPr>
          <p:nvPr>
            <p:ph type="body" idx="1"/>
          </p:nvPr>
        </p:nvSpPr>
        <p:spPr/>
        <p:txBody>
          <a:bodyPr/>
          <a:lstStyle/>
          <a:p>
            <a:r>
              <a:rPr lang="de-DE" dirty="0" smtClean="0"/>
              <a:t>Your benefits.</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11</a:t>
            </a:fld>
            <a:endParaRPr lang="de-DE"/>
          </a:p>
        </p:txBody>
      </p:sp>
      <p:sp>
        <p:nvSpPr>
          <p:cNvPr id="6" name="Datumsplatzhalter 5"/>
          <p:cNvSpPr>
            <a:spLocks noGrp="1"/>
          </p:cNvSpPr>
          <p:nvPr>
            <p:ph type="dt" sz="half" idx="10"/>
          </p:nvPr>
        </p:nvSpPr>
        <p:spPr/>
        <p:txBody>
          <a:bodyPr/>
          <a:lstStyle/>
          <a:p>
            <a:fld id="{D5ADBE5F-DE2B-4610-8593-F55AADD4E3B3}"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904" y="245812"/>
            <a:ext cx="6176295" cy="1091922"/>
          </a:xfrm>
        </p:spPr>
        <p:txBody>
          <a:bodyPr>
            <a:normAutofit/>
          </a:bodyPr>
          <a:lstStyle/>
          <a:p>
            <a:r>
              <a:rPr lang="de-DE" dirty="0" smtClean="0">
                <a:solidFill>
                  <a:schemeClr val="tx2"/>
                </a:solidFill>
              </a:rPr>
              <a:t>Tariff: Economy. </a:t>
            </a:r>
            <a:br>
              <a:rPr lang="de-DE" dirty="0" smtClean="0">
                <a:solidFill>
                  <a:schemeClr val="tx2"/>
                </a:solidFill>
              </a:rPr>
            </a:br>
            <a:r>
              <a:rPr lang="de-DE" dirty="0" smtClean="0">
                <a:solidFill>
                  <a:schemeClr val="tx2"/>
                </a:solidFill>
              </a:rPr>
              <a:t>class: Big Business.</a:t>
            </a:r>
            <a:endParaRPr lang="de-DE" dirty="0">
              <a:solidFill>
                <a:schemeClr val="tx2"/>
              </a:solidFill>
            </a:endParaRPr>
          </a:p>
        </p:txBody>
      </p:sp>
      <p:sp>
        <p:nvSpPr>
          <p:cNvPr id="3" name="Inhaltsplatzhalter 2"/>
          <p:cNvSpPr>
            <a:spLocks noGrp="1"/>
          </p:cNvSpPr>
          <p:nvPr>
            <p:ph idx="1"/>
          </p:nvPr>
        </p:nvSpPr>
        <p:spPr>
          <a:xfrm>
            <a:off x="376905" y="1490134"/>
            <a:ext cx="8648561" cy="4885267"/>
          </a:xfrm>
        </p:spPr>
        <p:txBody>
          <a:bodyPr>
            <a:normAutofit/>
          </a:bodyPr>
          <a:lstStyle/>
          <a:p>
            <a:pPr>
              <a:buNone/>
            </a:pPr>
            <a:r>
              <a:rPr lang="de-DE" dirty="0" smtClean="0"/>
              <a:t>Notable features:</a:t>
            </a:r>
          </a:p>
          <a:p>
            <a:r>
              <a:rPr lang="de-DE" b="0" dirty="0" smtClean="0">
                <a:solidFill>
                  <a:schemeClr val="tx2"/>
                </a:solidFill>
              </a:rPr>
              <a:t>Integrated PLC function: </a:t>
            </a:r>
            <a:r>
              <a:rPr lang="de-DE" b="0" dirty="0" smtClean="0"/>
              <a:t>For basic applications you do not need a control system any more – </a:t>
            </a:r>
            <a:br>
              <a:rPr lang="de-DE" b="0" dirty="0" smtClean="0"/>
            </a:br>
            <a:r>
              <a:rPr lang="de-DE" b="0" dirty="0" smtClean="0"/>
              <a:t>the PLC program in the </a:t>
            </a:r>
            <a:r>
              <a:rPr lang="de-DE" b="0" dirty="0" err="1" smtClean="0"/>
              <a:t>eco</a:t>
            </a:r>
            <a:r>
              <a:rPr lang="de-DE" b="0" dirty="0" smtClean="0"/>
              <a:t> Panel is completely sufficient for this. </a:t>
            </a:r>
          </a:p>
          <a:p>
            <a:r>
              <a:rPr lang="de-DE" b="0" dirty="0" smtClean="0"/>
              <a:t>The operating system and Movicon Runtime are already installed for you.</a:t>
            </a:r>
          </a:p>
          <a:p>
            <a:r>
              <a:rPr lang="de-DE" b="0" dirty="0" smtClean="0">
                <a:sym typeface="Wingdings" pitchFamily="2" charset="2"/>
              </a:rPr>
              <a:t>Powerful processor.</a:t>
            </a:r>
          </a:p>
          <a:p>
            <a:r>
              <a:rPr lang="de-DE" b="0" dirty="0" smtClean="0"/>
              <a:t>Big choice of interfaces</a:t>
            </a:r>
            <a:r>
              <a:rPr lang="de-DE" b="0" dirty="0" smtClean="0">
                <a:sym typeface="Wingdings" pitchFamily="2" charset="2"/>
              </a:rPr>
              <a:t>: USB, Ethernet, serial (RS232/422/485), MPI/DP (optional).</a:t>
            </a:r>
          </a:p>
          <a:p>
            <a:r>
              <a:rPr lang="de-DE" b="0" dirty="0" smtClean="0">
                <a:solidFill>
                  <a:schemeClr val="tx1"/>
                </a:solidFill>
              </a:rPr>
              <a:t>Extended licence: The process on the panel can also be utilized on the PC in the control room without having to configure again.</a:t>
            </a:r>
          </a:p>
          <a:p>
            <a:pPr>
              <a:buNone/>
            </a:pPr>
            <a:r>
              <a:rPr lang="de-DE" dirty="0" smtClean="0"/>
              <a:t>Particular feature:</a:t>
            </a:r>
          </a:p>
          <a:p>
            <a:r>
              <a:rPr lang="de-DE" b="0" dirty="0" smtClean="0"/>
              <a:t>The diagnostics buffer of the connected CPU can be read directly.</a:t>
            </a:r>
          </a:p>
          <a:p>
            <a:endParaRPr lang="de-DE" b="0" dirty="0" smtClean="0"/>
          </a:p>
          <a:p>
            <a:endParaRPr lang="de-DE" dirty="0" smtClean="0"/>
          </a:p>
          <a:p>
            <a:pPr>
              <a:buNone/>
            </a:pPr>
            <a:r>
              <a:rPr lang="de-DE" dirty="0" err="1">
                <a:solidFill>
                  <a:schemeClr val="bg1"/>
                </a:solidFill>
              </a:rPr>
              <a:t>e</a:t>
            </a:r>
            <a:r>
              <a:rPr lang="de-DE" dirty="0" err="1" smtClean="0">
                <a:solidFill>
                  <a:schemeClr val="bg1"/>
                </a:solidFill>
              </a:rPr>
              <a:t>co</a:t>
            </a:r>
            <a:r>
              <a:rPr lang="de-DE" dirty="0" smtClean="0">
                <a:solidFill>
                  <a:schemeClr val="bg1"/>
                </a:solidFill>
              </a:rPr>
              <a:t> Panels are also a sustainable intestment: </a:t>
            </a:r>
          </a:p>
          <a:p>
            <a:pPr>
              <a:buClr>
                <a:schemeClr val="bg1"/>
              </a:buClr>
            </a:pPr>
            <a:r>
              <a:rPr lang="de-DE" b="0" dirty="0" smtClean="0">
                <a:solidFill>
                  <a:schemeClr val="bg1"/>
                </a:solidFill>
              </a:rPr>
              <a:t>They are so robust that they last an extremely long time.</a:t>
            </a:r>
          </a:p>
          <a:p>
            <a:pPr>
              <a:buClr>
                <a:schemeClr val="bg1"/>
              </a:buClr>
            </a:pPr>
            <a:r>
              <a:rPr lang="de-DE" b="0" dirty="0" smtClean="0">
                <a:solidFill>
                  <a:schemeClr val="bg1"/>
                </a:solidFill>
              </a:rPr>
              <a:t>They will continue to be available for a long time – promise. </a:t>
            </a:r>
          </a:p>
          <a:p>
            <a:pPr>
              <a:buNone/>
            </a:pPr>
            <a:endParaRPr lang="de-DE" b="0" dirty="0" smtClean="0"/>
          </a:p>
        </p:txBody>
      </p:sp>
      <p:sp>
        <p:nvSpPr>
          <p:cNvPr id="5" name="Foliennummernplatzhalter 4"/>
          <p:cNvSpPr>
            <a:spLocks noGrp="1"/>
          </p:cNvSpPr>
          <p:nvPr>
            <p:ph type="sldNum" sz="quarter" idx="12"/>
          </p:nvPr>
        </p:nvSpPr>
        <p:spPr/>
        <p:txBody>
          <a:bodyPr/>
          <a:lstStyle/>
          <a:p>
            <a:fld id="{8F83C94B-801A-8445-B651-6C1938B11C2E}" type="slidenum">
              <a:rPr lang="de-DE" smtClean="0"/>
              <a:pPr/>
              <a:t>12</a:t>
            </a:fld>
            <a:endParaRPr lang="de-DE"/>
          </a:p>
        </p:txBody>
      </p:sp>
      <p:pic>
        <p:nvPicPr>
          <p:cNvPr id="6" name="Bild 5" descr="eco-VIPA_62E-MDC0-DH_3D_Buildin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3188" y="3535247"/>
            <a:ext cx="2782063" cy="3269226"/>
          </a:xfrm>
          <a:prstGeom prst="rect">
            <a:avLst/>
          </a:prstGeom>
        </p:spPr>
      </p:pic>
      <p:sp>
        <p:nvSpPr>
          <p:cNvPr id="7" name="Datumsplatzhalter 6"/>
          <p:cNvSpPr>
            <a:spLocks noGrp="1"/>
          </p:cNvSpPr>
          <p:nvPr>
            <p:ph type="dt" sz="half" idx="10"/>
          </p:nvPr>
        </p:nvSpPr>
        <p:spPr/>
        <p:txBody>
          <a:bodyPr/>
          <a:lstStyle/>
          <a:p>
            <a:fld id="{BED59A35-95A3-403C-B5C9-73F553FE9456}"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dissolv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ssolv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ung 25"/>
          <p:cNvGrpSpPr/>
          <p:nvPr/>
        </p:nvGrpSpPr>
        <p:grpSpPr>
          <a:xfrm>
            <a:off x="3033642" y="5566526"/>
            <a:ext cx="2358658" cy="1311140"/>
            <a:chOff x="2984478" y="5448710"/>
            <a:chExt cx="2535222" cy="1409289"/>
          </a:xfrm>
        </p:grpSpPr>
        <p:sp>
          <p:nvSpPr>
            <p:cNvPr id="15" name="Pfeil nach unten 14"/>
            <p:cNvSpPr/>
            <p:nvPr/>
          </p:nvSpPr>
          <p:spPr>
            <a:xfrm>
              <a:off x="2984478" y="5448710"/>
              <a:ext cx="2535222" cy="1409289"/>
            </a:xfrm>
            <a:prstGeom prst="downArrow">
              <a:avLst>
                <a:gd name="adj1" fmla="val 64770"/>
                <a:gd name="adj2" fmla="val 39040"/>
              </a:avLst>
            </a:prstGeom>
            <a:gradFill flip="none" rotWithShape="1">
              <a:gsLst>
                <a:gs pos="19000">
                  <a:schemeClr val="accent2">
                    <a:alpha val="49000"/>
                  </a:schemeClr>
                </a:gs>
                <a:gs pos="100000">
                  <a:schemeClr val="tx2"/>
                </a:gs>
              </a:gsLst>
              <a:lin ang="16200000" scaled="0"/>
              <a:tileRect/>
            </a:gradFill>
            <a:ln>
              <a:noFill/>
            </a:ln>
            <a:effectLst/>
            <a:scene3d>
              <a:camera prst="perspectiveFront" fov="0">
                <a:rot lat="20160000" lon="2100000" rev="201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3666524" y="6125495"/>
              <a:ext cx="1507067" cy="567267"/>
            </a:xfrm>
            <a:prstGeom prst="rect">
              <a:avLst/>
            </a:prstGeom>
            <a:noFill/>
            <a:scene3d>
              <a:camera prst="orthographicFront">
                <a:rot lat="20160000" lon="2100000" rev="20160000"/>
              </a:camera>
              <a:lightRig rig="threePt" dir="t"/>
            </a:scene3d>
            <a:sp3d z="469900"/>
          </p:spPr>
          <p:txBody>
            <a:bodyPr wrap="square" rtlCol="0" anchor="ctr" anchorCtr="0">
              <a:noAutofit/>
            </a:bodyPr>
            <a:lstStyle/>
            <a:p>
              <a:pPr marL="0" indent="0" algn="ctr"/>
              <a:r>
                <a:rPr lang="de-DE" sz="1600" dirty="0" smtClean="0">
                  <a:solidFill>
                    <a:schemeClr val="tx2"/>
                  </a:solidFill>
                </a:rPr>
                <a:t>Upgradable for Teleservice.</a:t>
              </a:r>
            </a:p>
          </p:txBody>
        </p:sp>
      </p:grpSp>
      <p:grpSp>
        <p:nvGrpSpPr>
          <p:cNvPr id="35" name="Gruppierung 34"/>
          <p:cNvGrpSpPr/>
          <p:nvPr/>
        </p:nvGrpSpPr>
        <p:grpSpPr>
          <a:xfrm>
            <a:off x="5504079" y="4027874"/>
            <a:ext cx="3109035" cy="1615708"/>
            <a:chOff x="5504079" y="3951671"/>
            <a:chExt cx="3109035" cy="1615708"/>
          </a:xfrm>
        </p:grpSpPr>
        <p:sp>
          <p:nvSpPr>
            <p:cNvPr id="28" name="Pfeil nach rechts 27"/>
            <p:cNvSpPr/>
            <p:nvPr/>
          </p:nvSpPr>
          <p:spPr>
            <a:xfrm rot="229507">
              <a:off x="5504079" y="3951671"/>
              <a:ext cx="3109035" cy="1615708"/>
            </a:xfrm>
            <a:prstGeom prst="rightArrow">
              <a:avLst>
                <a:gd name="adj1" fmla="val 50000"/>
                <a:gd name="adj2" fmla="val 55303"/>
              </a:avLst>
            </a:prstGeom>
            <a:gradFill flip="none" rotWithShape="1">
              <a:gsLst>
                <a:gs pos="0">
                  <a:schemeClr val="bg2">
                    <a:alpha val="80000"/>
                  </a:schemeClr>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extfeld 28"/>
            <p:cNvSpPr txBox="1"/>
            <p:nvPr/>
          </p:nvSpPr>
          <p:spPr>
            <a:xfrm>
              <a:off x="6687245" y="4510756"/>
              <a:ext cx="1360129" cy="599724"/>
            </a:xfrm>
            <a:prstGeom prst="rect">
              <a:avLst/>
            </a:prstGeom>
            <a:noFill/>
          </p:spPr>
          <p:txBody>
            <a:bodyPr wrap="square" rtlCol="0" anchor="t" anchorCtr="0">
              <a:noAutofit/>
              <a:scene3d>
                <a:camera prst="orthographicFront">
                  <a:rot lat="780000" lon="780000" rev="0"/>
                </a:camera>
                <a:lightRig rig="threePt" dir="t"/>
              </a:scene3d>
            </a:bodyPr>
            <a:lstStyle/>
            <a:p>
              <a:pPr marL="0" indent="0"/>
              <a:r>
                <a:rPr lang="de-DE" sz="1400" dirty="0" smtClean="0">
                  <a:solidFill>
                    <a:srgbClr val="646566"/>
                  </a:solidFill>
                </a:rPr>
                <a:t>Open for every</a:t>
              </a:r>
            </a:p>
            <a:p>
              <a:pPr marL="0" indent="0"/>
              <a:r>
                <a:rPr lang="de-DE" sz="1400" dirty="0" smtClean="0">
                  <a:solidFill>
                    <a:srgbClr val="646566"/>
                  </a:solidFill>
                </a:rPr>
                <a:t>application</a:t>
              </a:r>
            </a:p>
          </p:txBody>
        </p:sp>
      </p:grpSp>
      <p:sp>
        <p:nvSpPr>
          <p:cNvPr id="2" name="Titel 1"/>
          <p:cNvSpPr>
            <a:spLocks noGrp="1"/>
          </p:cNvSpPr>
          <p:nvPr>
            <p:ph type="title"/>
          </p:nvPr>
        </p:nvSpPr>
        <p:spPr>
          <a:xfrm>
            <a:off x="376904" y="245811"/>
            <a:ext cx="8767095" cy="1106127"/>
          </a:xfrm>
        </p:spPr>
        <p:txBody>
          <a:bodyPr/>
          <a:lstStyle/>
          <a:p>
            <a:r>
              <a:rPr lang="de-DE" dirty="0" smtClean="0"/>
              <a:t>It‘s flexible, and makes you flexible.</a:t>
            </a:r>
            <a:endParaRPr lang="de-DE" dirty="0"/>
          </a:p>
        </p:txBody>
      </p:sp>
      <p:sp>
        <p:nvSpPr>
          <p:cNvPr id="3" name="Inhaltsplatzhalter 2"/>
          <p:cNvSpPr>
            <a:spLocks noGrp="1"/>
          </p:cNvSpPr>
          <p:nvPr>
            <p:ph idx="1"/>
          </p:nvPr>
        </p:nvSpPr>
        <p:spPr>
          <a:xfrm>
            <a:off x="376904" y="863600"/>
            <a:ext cx="8644641" cy="1320800"/>
          </a:xfrm>
        </p:spPr>
        <p:txBody>
          <a:bodyPr>
            <a:normAutofit/>
          </a:bodyPr>
          <a:lstStyle/>
          <a:p>
            <a:pPr>
              <a:buNone/>
            </a:pPr>
            <a:r>
              <a:rPr lang="de-DE" dirty="0" smtClean="0"/>
              <a:t>Open for everything:</a:t>
            </a:r>
          </a:p>
          <a:p>
            <a:r>
              <a:rPr lang="de-DE" b="0" dirty="0" smtClean="0"/>
              <a:t>Compatible with all </a:t>
            </a:r>
            <a:r>
              <a:rPr lang="de-DE" b="0" dirty="0" smtClean="0">
                <a:solidFill>
                  <a:srgbClr val="19925D"/>
                </a:solidFill>
              </a:rPr>
              <a:t>systems, </a:t>
            </a:r>
            <a:r>
              <a:rPr lang="de-DE" b="0" dirty="0" smtClean="0"/>
              <a:t>also of other manufacturers. Because the necessary drivers are present: </a:t>
            </a:r>
            <a:br>
              <a:rPr lang="de-DE" b="0" dirty="0" smtClean="0"/>
            </a:br>
            <a:r>
              <a:rPr lang="de-DE" b="0" dirty="0" smtClean="0"/>
              <a:t>Modbus RTU, Modbus TCP, MPI-PC-Adapter, PPI, S5-CPU, S7-TCP, VIPA-MPI and VIPA-PROFIBUS-DP-Slave. Additional drivers can easily be installed at a later date.</a:t>
            </a:r>
          </a:p>
        </p:txBody>
      </p:sp>
      <p:sp>
        <p:nvSpPr>
          <p:cNvPr id="5" name="Foliennummernplatzhalter 4"/>
          <p:cNvSpPr>
            <a:spLocks noGrp="1"/>
          </p:cNvSpPr>
          <p:nvPr>
            <p:ph type="sldNum" sz="quarter" idx="12"/>
          </p:nvPr>
        </p:nvSpPr>
        <p:spPr/>
        <p:txBody>
          <a:bodyPr/>
          <a:lstStyle/>
          <a:p>
            <a:fld id="{8F83C94B-801A-8445-B651-6C1938B11C2E}" type="slidenum">
              <a:rPr lang="de-DE" smtClean="0"/>
              <a:pPr/>
              <a:t>13</a:t>
            </a:fld>
            <a:endParaRPr lang="de-DE"/>
          </a:p>
        </p:txBody>
      </p:sp>
      <p:sp>
        <p:nvSpPr>
          <p:cNvPr id="8" name="Inhaltsplatzhalter 2"/>
          <p:cNvSpPr txBox="1">
            <a:spLocks/>
          </p:cNvSpPr>
          <p:nvPr/>
        </p:nvSpPr>
        <p:spPr>
          <a:xfrm>
            <a:off x="376904" y="2074329"/>
            <a:ext cx="8628146" cy="1000093"/>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tabLst/>
              <a:defRPr/>
            </a:pPr>
            <a:r>
              <a:rPr kumimoji="0" lang="de-DE" sz="1400" b="1" i="0" u="none" strike="noStrike" kern="1200" cap="none" spc="0" normalizeH="0" baseline="0" noProof="0" dirty="0" smtClean="0">
                <a:ln>
                  <a:noFill/>
                </a:ln>
                <a:solidFill>
                  <a:srgbClr val="646566"/>
                </a:solidFill>
                <a:effectLst/>
                <a:uLnTx/>
                <a:uFillTx/>
                <a:latin typeface="+mn-lt"/>
                <a:ea typeface="+mn-ea"/>
                <a:cs typeface="+mn-cs"/>
              </a:rPr>
              <a:t>Open for you:</a:t>
            </a:r>
          </a:p>
          <a:p>
            <a:pPr marL="180975" lvl="0" indent="-180975">
              <a:lnSpc>
                <a:spcPts val="2000"/>
              </a:lnSpc>
              <a:spcBef>
                <a:spcPts val="400"/>
              </a:spcBef>
              <a:buClr>
                <a:srgbClr val="199263"/>
              </a:buClr>
              <a:buFont typeface="Arial"/>
              <a:buChar char="•"/>
              <a:defRPr/>
            </a:pPr>
            <a:r>
              <a:rPr kumimoji="0" lang="de-DE" sz="1400" b="0" i="0" u="none" strike="noStrike" kern="1200" cap="none" spc="0" normalizeH="0" baseline="0" noProof="0" dirty="0" err="1" smtClean="0">
                <a:ln>
                  <a:noFill/>
                </a:ln>
                <a:solidFill>
                  <a:srgbClr val="646566"/>
                </a:solidFill>
                <a:effectLst/>
                <a:uLnTx/>
                <a:uFillTx/>
                <a:latin typeface="+mn-lt"/>
                <a:ea typeface="+mn-ea"/>
                <a:cs typeface="+mn-cs"/>
              </a:rPr>
              <a:t>eco</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 </a:t>
            </a:r>
            <a:r>
              <a:rPr lang="de-DE" sz="1400" dirty="0" smtClean="0">
                <a:solidFill>
                  <a:srgbClr val="646566"/>
                </a:solidFill>
              </a:rPr>
              <a:t>P</a:t>
            </a:r>
            <a:r>
              <a:rPr kumimoji="0" lang="de-DE" sz="1400" b="0" i="0" u="none" strike="noStrike" kern="1200" cap="none" spc="0" normalizeH="0" baseline="0" noProof="0" dirty="0" err="1" smtClean="0">
                <a:ln>
                  <a:noFill/>
                </a:ln>
                <a:solidFill>
                  <a:srgbClr val="646566"/>
                </a:solidFill>
                <a:effectLst/>
                <a:uLnTx/>
                <a:uFillTx/>
                <a:latin typeface="+mn-lt"/>
                <a:ea typeface="+mn-ea"/>
                <a:cs typeface="+mn-cs"/>
              </a:rPr>
              <a:t>anels</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 are so flexible, that</a:t>
            </a:r>
            <a:r>
              <a:rPr kumimoji="0" lang="de-DE" sz="1400" b="0" i="0" u="none" strike="noStrike" kern="1200" cap="none" spc="0" normalizeH="0" noProof="0" dirty="0" smtClean="0">
                <a:ln>
                  <a:noFill/>
                </a:ln>
                <a:solidFill>
                  <a:srgbClr val="646566"/>
                </a:solidFill>
                <a:effectLst/>
                <a:uLnTx/>
                <a:uFillTx/>
                <a:latin typeface="+mn-lt"/>
                <a:ea typeface="+mn-ea"/>
                <a:cs typeface="+mn-cs"/>
              </a:rPr>
              <a:t> you can program </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every application </a:t>
            </a:r>
            <a:r>
              <a:rPr lang="de-DE" sz="1400" dirty="0" smtClean="0">
                <a:solidFill>
                  <a:srgbClr val="646566"/>
                </a:solidFill>
              </a:rPr>
              <a:t>in your company </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yourself.</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p:txBody>
      </p:sp>
      <p:grpSp>
        <p:nvGrpSpPr>
          <p:cNvPr id="34" name="Gruppierung 33"/>
          <p:cNvGrpSpPr/>
          <p:nvPr/>
        </p:nvGrpSpPr>
        <p:grpSpPr>
          <a:xfrm>
            <a:off x="752629" y="3666278"/>
            <a:ext cx="2766271" cy="1679395"/>
            <a:chOff x="752629" y="3530806"/>
            <a:chExt cx="2766271" cy="1679395"/>
          </a:xfrm>
        </p:grpSpPr>
        <p:sp>
          <p:nvSpPr>
            <p:cNvPr id="17" name="Pfeil nach links 16"/>
            <p:cNvSpPr/>
            <p:nvPr/>
          </p:nvSpPr>
          <p:spPr>
            <a:xfrm rot="253905">
              <a:off x="752629" y="3530806"/>
              <a:ext cx="2640756" cy="1679395"/>
            </a:xfrm>
            <a:prstGeom prst="leftArrow">
              <a:avLst>
                <a:gd name="adj1" fmla="val 50000"/>
                <a:gd name="adj2" fmla="val 67154"/>
              </a:avLst>
            </a:prstGeom>
            <a:gradFill flip="none" rotWithShape="1">
              <a:gsLst>
                <a:gs pos="0">
                  <a:schemeClr val="accent6"/>
                </a:gs>
                <a:gs pos="100000">
                  <a:schemeClr val="bg2">
                    <a:alpha val="5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Textfeld 32"/>
            <p:cNvSpPr txBox="1"/>
            <p:nvPr/>
          </p:nvSpPr>
          <p:spPr>
            <a:xfrm>
              <a:off x="1375855" y="3953438"/>
              <a:ext cx="2143045" cy="903860"/>
            </a:xfrm>
            <a:prstGeom prst="rect">
              <a:avLst/>
            </a:prstGeom>
            <a:noFill/>
          </p:spPr>
          <p:txBody>
            <a:bodyPr wrap="square" rtlCol="0" anchor="t" anchorCtr="0">
              <a:noAutofit/>
              <a:scene3d>
                <a:camera prst="orthographicFront">
                  <a:rot lat="780000" lon="780000" rev="0"/>
                </a:camera>
                <a:lightRig rig="threePt" dir="t"/>
              </a:scene3d>
            </a:bodyPr>
            <a:lstStyle/>
            <a:p>
              <a:r>
                <a:rPr lang="de-DE" sz="1400" dirty="0" smtClean="0">
                  <a:solidFill>
                    <a:srgbClr val="646566"/>
                  </a:solidFill>
                </a:rPr>
                <a:t>Open for</a:t>
              </a:r>
              <a:br>
                <a:rPr lang="de-DE" sz="1400" dirty="0" smtClean="0">
                  <a:solidFill>
                    <a:srgbClr val="646566"/>
                  </a:solidFill>
                </a:rPr>
              </a:br>
              <a:r>
                <a:rPr lang="de-DE" sz="1400" dirty="0" smtClean="0">
                  <a:solidFill>
                    <a:srgbClr val="646566"/>
                  </a:solidFill>
                </a:rPr>
                <a:t>systems of other</a:t>
              </a:r>
              <a:br>
                <a:rPr lang="de-DE" sz="1400" dirty="0" smtClean="0">
                  <a:solidFill>
                    <a:srgbClr val="646566"/>
                  </a:solidFill>
                </a:rPr>
              </a:br>
              <a:r>
                <a:rPr lang="de-DE" sz="1400" dirty="0" smtClean="0">
                  <a:solidFill>
                    <a:srgbClr val="646566"/>
                  </a:solidFill>
                </a:rPr>
                <a:t>CPU manufacturers</a:t>
              </a:r>
            </a:p>
          </p:txBody>
        </p:sp>
      </p:grpSp>
      <p:pic>
        <p:nvPicPr>
          <p:cNvPr id="11" name="Bild 10" descr="eco-VIPA_62H-MDC0-DH_3D_Kraftwerk.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033642" y="3492827"/>
            <a:ext cx="3101457" cy="2867281"/>
          </a:xfrm>
          <a:prstGeom prst="rect">
            <a:avLst/>
          </a:prstGeom>
        </p:spPr>
      </p:pic>
      <p:sp>
        <p:nvSpPr>
          <p:cNvPr id="18" name="Inhaltsplatzhalter 2"/>
          <p:cNvSpPr txBox="1">
            <a:spLocks/>
          </p:cNvSpPr>
          <p:nvPr/>
        </p:nvSpPr>
        <p:spPr>
          <a:xfrm>
            <a:off x="393399" y="2768080"/>
            <a:ext cx="8628146" cy="1000093"/>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tabLst/>
              <a:defRPr/>
            </a:pPr>
            <a:r>
              <a:rPr kumimoji="0" lang="de-DE" sz="1400" b="1" i="0" u="none" strike="noStrike" kern="1200" cap="none" spc="0" normalizeH="0" baseline="0" noProof="0" dirty="0" smtClean="0">
                <a:ln>
                  <a:noFill/>
                </a:ln>
                <a:solidFill>
                  <a:srgbClr val="646566"/>
                </a:solidFill>
                <a:effectLst/>
                <a:uLnTx/>
                <a:uFillTx/>
                <a:latin typeface="+mn-lt"/>
                <a:ea typeface="+mn-ea"/>
                <a:cs typeface="+mn-cs"/>
              </a:rPr>
              <a:t>Open </a:t>
            </a:r>
            <a:r>
              <a:rPr kumimoji="0" lang="de-DE" sz="1400" b="1" i="0" u="none" strike="noStrike" kern="1200" cap="none" spc="0" normalizeH="0" baseline="0" noProof="0" dirty="0" err="1" smtClean="0">
                <a:ln>
                  <a:noFill/>
                </a:ln>
                <a:solidFill>
                  <a:srgbClr val="646566"/>
                </a:solidFill>
                <a:effectLst/>
                <a:uLnTx/>
                <a:uFillTx/>
                <a:latin typeface="+mn-lt"/>
                <a:ea typeface="+mn-ea"/>
                <a:cs typeface="+mn-cs"/>
              </a:rPr>
              <a:t>for</a:t>
            </a:r>
            <a:r>
              <a:rPr kumimoji="0" lang="de-DE" sz="1400" b="1" i="0" u="none" strike="noStrike" kern="1200" cap="none" spc="0" normalizeH="0" baseline="0" noProof="0" dirty="0" smtClean="0">
                <a:ln>
                  <a:noFill/>
                </a:ln>
                <a:solidFill>
                  <a:srgbClr val="646566"/>
                </a:solidFill>
                <a:effectLst/>
                <a:uLnTx/>
                <a:uFillTx/>
                <a:latin typeface="+mn-lt"/>
                <a:ea typeface="+mn-ea"/>
                <a:cs typeface="+mn-cs"/>
              </a:rPr>
              <a:t> Teleservice:</a:t>
            </a:r>
          </a:p>
          <a:p>
            <a:pPr marL="180975" lvl="0" indent="-180975">
              <a:lnSpc>
                <a:spcPts val="2000"/>
              </a:lnSpc>
              <a:spcBef>
                <a:spcPts val="400"/>
              </a:spcBef>
              <a:buClr>
                <a:srgbClr val="199263"/>
              </a:buClr>
              <a:buFont typeface="Arial"/>
              <a:buChar char="•"/>
              <a:defRPr/>
            </a:pPr>
            <a:r>
              <a:rPr lang="de-DE" sz="1400" dirty="0" smtClean="0">
                <a:solidFill>
                  <a:srgbClr val="646566"/>
                </a:solidFill>
              </a:rPr>
              <a:t>With the help of a convenient VNC client software you also have access to your </a:t>
            </a:r>
            <a:r>
              <a:rPr lang="de-DE" sz="1400" dirty="0" err="1" smtClean="0">
                <a:solidFill>
                  <a:srgbClr val="646566"/>
                </a:solidFill>
              </a:rPr>
              <a:t>eco</a:t>
            </a:r>
            <a:r>
              <a:rPr lang="de-DE" sz="1400" dirty="0" smtClean="0">
                <a:solidFill>
                  <a:srgbClr val="646566"/>
                </a:solidFill>
              </a:rPr>
              <a:t> Panel via Teleservice.</a:t>
            </a: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p:txBody>
      </p:sp>
      <p:sp>
        <p:nvSpPr>
          <p:cNvPr id="6" name="Datumsplatzhalter 5"/>
          <p:cNvSpPr>
            <a:spLocks noGrp="1"/>
          </p:cNvSpPr>
          <p:nvPr>
            <p:ph type="dt" sz="half" idx="10"/>
          </p:nvPr>
        </p:nvSpPr>
        <p:spPr/>
        <p:txBody>
          <a:bodyPr/>
          <a:lstStyle/>
          <a:p>
            <a:fld id="{FBC2E449-178E-491F-8115-9491B25ADB49}"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34"/>
                                        </p:tgtEl>
                                        <p:attrNameLst>
                                          <p:attrName>style.visibility</p:attrName>
                                        </p:attrNameLst>
                                      </p:cBhvr>
                                      <p:to>
                                        <p:strVal val="visible"/>
                                      </p:to>
                                    </p:set>
                                    <p:animEffect transition="in" filter="dissolv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500"/>
                                  </p:stCondLst>
                                  <p:childTnLst>
                                    <p:set>
                                      <p:cBhvr>
                                        <p:cTn id="19" dur="1" fill="hold">
                                          <p:stCondLst>
                                            <p:cond delay="0"/>
                                          </p:stCondLst>
                                        </p:cTn>
                                        <p:tgtEl>
                                          <p:spTgt spid="35"/>
                                        </p:tgtEl>
                                        <p:attrNameLst>
                                          <p:attrName>style.visibility</p:attrName>
                                        </p:attrNameLst>
                                      </p:cBhvr>
                                      <p:to>
                                        <p:strVal val="visible"/>
                                      </p:to>
                                    </p:set>
                                    <p:animEffect transition="in" filter="dissolv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905" y="245811"/>
            <a:ext cx="8229600" cy="1106127"/>
          </a:xfrm>
        </p:spPr>
        <p:txBody>
          <a:bodyPr/>
          <a:lstStyle/>
          <a:p>
            <a:r>
              <a:rPr lang="de-DE" dirty="0" smtClean="0"/>
              <a:t>The Panel that is open for everything.</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14</a:t>
            </a:fld>
            <a:endParaRPr lang="de-DE"/>
          </a:p>
        </p:txBody>
      </p:sp>
      <p:cxnSp>
        <p:nvCxnSpPr>
          <p:cNvPr id="10" name="Gerade Verbindung 9"/>
          <p:cNvCxnSpPr/>
          <p:nvPr/>
        </p:nvCxnSpPr>
        <p:spPr>
          <a:xfrm>
            <a:off x="-6124" y="2665740"/>
            <a:ext cx="9328935"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8311325" y="2301252"/>
            <a:ext cx="696678" cy="387347"/>
          </a:xfrm>
          <a:prstGeom prst="rect">
            <a:avLst/>
          </a:prstGeom>
          <a:noFill/>
        </p:spPr>
        <p:txBody>
          <a:bodyPr wrap="square" rtlCol="0" anchor="t">
            <a:noAutofit/>
          </a:bodyPr>
          <a:lstStyle/>
          <a:p>
            <a:r>
              <a:rPr lang="de-DE" sz="800" dirty="0" smtClean="0"/>
              <a:t>Industrial Ethernet </a:t>
            </a:r>
          </a:p>
        </p:txBody>
      </p:sp>
      <p:cxnSp>
        <p:nvCxnSpPr>
          <p:cNvPr id="7" name="Gerade Verbindung 6"/>
          <p:cNvCxnSpPr/>
          <p:nvPr/>
        </p:nvCxnSpPr>
        <p:spPr>
          <a:xfrm rot="5400000">
            <a:off x="331285" y="2247595"/>
            <a:ext cx="848756" cy="158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109" name="Abgerundetes Rechteck 108"/>
          <p:cNvSpPr/>
          <p:nvPr/>
        </p:nvSpPr>
        <p:spPr>
          <a:xfrm>
            <a:off x="732805"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nvGrpSpPr>
          <p:cNvPr id="116" name="Gruppierung 115"/>
          <p:cNvGrpSpPr/>
          <p:nvPr/>
        </p:nvGrpSpPr>
        <p:grpSpPr>
          <a:xfrm>
            <a:off x="211882" y="2184278"/>
            <a:ext cx="3750762" cy="3869585"/>
            <a:chOff x="211882" y="2184278"/>
            <a:chExt cx="3750762" cy="3869585"/>
          </a:xfrm>
        </p:grpSpPr>
        <p:grpSp>
          <p:nvGrpSpPr>
            <p:cNvPr id="107" name="Gruppierung 106"/>
            <p:cNvGrpSpPr/>
            <p:nvPr/>
          </p:nvGrpSpPr>
          <p:grpSpPr>
            <a:xfrm>
              <a:off x="211882" y="2630760"/>
              <a:ext cx="3750762" cy="3423103"/>
              <a:chOff x="622010" y="2630760"/>
              <a:chExt cx="3750762" cy="3423103"/>
            </a:xfrm>
          </p:grpSpPr>
          <p:cxnSp>
            <p:nvCxnSpPr>
              <p:cNvPr id="8" name="Gerade Verbindung 7"/>
              <p:cNvCxnSpPr/>
              <p:nvPr/>
            </p:nvCxnSpPr>
            <p:spPr>
              <a:xfrm flipH="1">
                <a:off x="1464616" y="2663307"/>
                <a:ext cx="2" cy="258660"/>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5400000">
                <a:off x="1075439" y="3763731"/>
                <a:ext cx="778363" cy="158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flipH="1">
                <a:off x="2479281" y="2663307"/>
                <a:ext cx="2" cy="258660"/>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flipH="1">
                <a:off x="3582230" y="2663307"/>
                <a:ext cx="2" cy="258660"/>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14"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0012" y="2842822"/>
                <a:ext cx="917217" cy="564441"/>
              </a:xfrm>
              <a:prstGeom prst="rect">
                <a:avLst/>
              </a:prstGeom>
              <a:effectLst/>
            </p:spPr>
          </p:pic>
          <p:pic>
            <p:nvPicPr>
              <p:cNvPr id="15"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2745" y="2842822"/>
                <a:ext cx="917217" cy="564441"/>
              </a:xfrm>
              <a:prstGeom prst="rect">
                <a:avLst/>
              </a:prstGeom>
              <a:effectLst/>
            </p:spPr>
          </p:pic>
          <p:pic>
            <p:nvPicPr>
              <p:cNvPr id="16"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5555" y="2842822"/>
                <a:ext cx="917217" cy="564441"/>
              </a:xfrm>
              <a:prstGeom prst="rect">
                <a:avLst/>
              </a:prstGeom>
              <a:effectLst/>
            </p:spPr>
          </p:pic>
          <p:cxnSp>
            <p:nvCxnSpPr>
              <p:cNvPr id="17" name="Gerade Verbindung 16"/>
              <p:cNvCxnSpPr/>
              <p:nvPr/>
            </p:nvCxnSpPr>
            <p:spPr>
              <a:xfrm rot="5400000">
                <a:off x="1669912" y="4211244"/>
                <a:ext cx="1673388" cy="158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3582230" y="3374550"/>
                <a:ext cx="0" cy="748382"/>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a:endCxn id="26" idx="3"/>
              </p:cNvCxnSpPr>
              <p:nvPr/>
            </p:nvCxnSpPr>
            <p:spPr>
              <a:xfrm flipV="1">
                <a:off x="670342" y="4152914"/>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a:xfrm>
                <a:off x="670342" y="4157232"/>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1223924" y="4157232"/>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772956" y="4157232"/>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26" name="Abgerundetes Rechteck 25"/>
              <p:cNvSpPr/>
              <p:nvPr/>
            </p:nvSpPr>
            <p:spPr>
              <a:xfrm>
                <a:off x="1750096"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27" name="Abgerundetes Rechteck 26"/>
              <p:cNvSpPr/>
              <p:nvPr/>
            </p:nvSpPr>
            <p:spPr>
              <a:xfrm>
                <a:off x="1199334"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28" name="Abgerundetes Rechteck 27"/>
              <p:cNvSpPr/>
              <p:nvPr/>
            </p:nvSpPr>
            <p:spPr>
              <a:xfrm>
                <a:off x="647482"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2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622010" y="4271633"/>
                <a:ext cx="513490" cy="447175"/>
              </a:xfrm>
              <a:prstGeom prst="rect">
                <a:avLst/>
              </a:prstGeom>
              <a:effectLst/>
            </p:spPr>
          </p:pic>
          <p:pic>
            <p:nvPicPr>
              <p:cNvPr id="30"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1154477" y="4271633"/>
                <a:ext cx="513490" cy="447175"/>
              </a:xfrm>
              <a:prstGeom prst="rect">
                <a:avLst/>
              </a:prstGeom>
              <a:effectLst/>
            </p:spPr>
          </p:pic>
          <p:pic>
            <p:nvPicPr>
              <p:cNvPr id="31"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1726251" y="4271633"/>
                <a:ext cx="513490" cy="447175"/>
              </a:xfrm>
              <a:prstGeom prst="rect">
                <a:avLst/>
              </a:prstGeom>
              <a:effectLst/>
            </p:spPr>
          </p:pic>
          <p:cxnSp>
            <p:nvCxnSpPr>
              <p:cNvPr id="32" name="Gerade Verbindung 31"/>
              <p:cNvCxnSpPr>
                <a:endCxn id="36" idx="3"/>
              </p:cNvCxnSpPr>
              <p:nvPr/>
            </p:nvCxnSpPr>
            <p:spPr>
              <a:xfrm flipV="1">
                <a:off x="2208470" y="5040745"/>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a:off x="2208470" y="504506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2762052" y="504506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3311084" y="504506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36" name="Abgerundetes Rechteck 35"/>
              <p:cNvSpPr/>
              <p:nvPr/>
            </p:nvSpPr>
            <p:spPr>
              <a:xfrm>
                <a:off x="3288224"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37" name="Abgerundetes Rechteck 36"/>
              <p:cNvSpPr/>
              <p:nvPr/>
            </p:nvSpPr>
            <p:spPr>
              <a:xfrm>
                <a:off x="2737462"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38" name="Abgerundetes Rechteck 37"/>
              <p:cNvSpPr/>
              <p:nvPr/>
            </p:nvSpPr>
            <p:spPr>
              <a:xfrm>
                <a:off x="2185610"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3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2160138" y="5159464"/>
                <a:ext cx="513490" cy="447175"/>
              </a:xfrm>
              <a:prstGeom prst="rect">
                <a:avLst/>
              </a:prstGeom>
              <a:effectLst/>
            </p:spPr>
          </p:pic>
          <p:cxnSp>
            <p:nvCxnSpPr>
              <p:cNvPr id="40" name="Gerade Verbindung 39"/>
              <p:cNvCxnSpPr>
                <a:endCxn id="44" idx="3"/>
              </p:cNvCxnSpPr>
              <p:nvPr/>
            </p:nvCxnSpPr>
            <p:spPr>
              <a:xfrm flipV="1">
                <a:off x="2705026" y="4107515"/>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0"/>
              <p:cNvCxnSpPr/>
              <p:nvPr/>
            </p:nvCxnSpPr>
            <p:spPr>
              <a:xfrm>
                <a:off x="2705026" y="411183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42" name="Gerade Verbindung 41"/>
              <p:cNvCxnSpPr/>
              <p:nvPr/>
            </p:nvCxnSpPr>
            <p:spPr>
              <a:xfrm>
                <a:off x="3258608" y="411183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43" name="Gerade Verbindung 42"/>
              <p:cNvCxnSpPr/>
              <p:nvPr/>
            </p:nvCxnSpPr>
            <p:spPr>
              <a:xfrm>
                <a:off x="3807640" y="411183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44" name="Abgerundetes Rechteck 43"/>
              <p:cNvSpPr/>
              <p:nvPr/>
            </p:nvSpPr>
            <p:spPr>
              <a:xfrm>
                <a:off x="3784780"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45" name="Abgerundetes Rechteck 44"/>
              <p:cNvSpPr/>
              <p:nvPr/>
            </p:nvSpPr>
            <p:spPr>
              <a:xfrm>
                <a:off x="3234018"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46" name="Abgerundetes Rechteck 45"/>
              <p:cNvSpPr/>
              <p:nvPr/>
            </p:nvSpPr>
            <p:spPr>
              <a:xfrm>
                <a:off x="2682166"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47"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2656694" y="4226234"/>
                <a:ext cx="513490" cy="447175"/>
              </a:xfrm>
              <a:prstGeom prst="rect">
                <a:avLst/>
              </a:prstGeom>
              <a:effectLst/>
            </p:spPr>
          </p:pic>
          <p:pic>
            <p:nvPicPr>
              <p:cNvPr id="48"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3189161" y="4226234"/>
                <a:ext cx="513490" cy="447175"/>
              </a:xfrm>
              <a:prstGeom prst="rect">
                <a:avLst/>
              </a:prstGeom>
              <a:effectLst/>
            </p:spPr>
          </p:pic>
          <p:pic>
            <p:nvPicPr>
              <p:cNvPr id="4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3760935" y="4226234"/>
                <a:ext cx="513490" cy="447175"/>
              </a:xfrm>
              <a:prstGeom prst="rect">
                <a:avLst/>
              </a:prstGeom>
              <a:effectLst/>
            </p:spPr>
          </p:pic>
          <p:cxnSp>
            <p:nvCxnSpPr>
              <p:cNvPr id="81" name="Gerade Verbindung 80"/>
              <p:cNvCxnSpPr/>
              <p:nvPr/>
            </p:nvCxnSpPr>
            <p:spPr>
              <a:xfrm>
                <a:off x="2930373" y="5574386"/>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82" name="Picture 2" descr="\\v-f-usr\DOC_NW\02-product\10-Präsentationen\src\Fotolia_40525737_V_Symbole_Sensoren.png"/>
              <p:cNvPicPr>
                <a:picLocks noChangeAspect="1" noChangeArrowheads="1"/>
              </p:cNvPicPr>
              <p:nvPr/>
            </p:nvPicPr>
            <p:blipFill>
              <a:blip r:embed="rId5" cstate="print">
                <a:extLst>
                  <a:ext uri="{28A0092B-C50C-407E-A947-70E740481C1C}">
                    <a14:useLocalDpi xmlns:a14="http://schemas.microsoft.com/office/drawing/2010/main"/>
                  </a:ext>
                </a:extLst>
              </a:blip>
              <a:srcRect b="33450"/>
              <a:stretch>
                <a:fillRect/>
              </a:stretch>
            </p:blipFill>
            <p:spPr bwMode="auto">
              <a:xfrm>
                <a:off x="2682657" y="5771346"/>
                <a:ext cx="530038" cy="282517"/>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Gerade Verbindung 82"/>
              <p:cNvCxnSpPr/>
              <p:nvPr/>
            </p:nvCxnSpPr>
            <p:spPr>
              <a:xfrm>
                <a:off x="3619493" y="5540665"/>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84" name="Picture 2" descr="\\v-f-usr\DOC_NW\02-product\10-Präsentationen\src\Fotolia_40525737_V_Symbole_Sensoren.png"/>
              <p:cNvPicPr>
                <a:picLocks noChangeAspect="1" noChangeArrowheads="1"/>
              </p:cNvPicPr>
              <p:nvPr/>
            </p:nvPicPr>
            <p:blipFill>
              <a:blip r:embed="rId5" cstate="print">
                <a:extLst>
                  <a:ext uri="{28A0092B-C50C-407E-A947-70E740481C1C}">
                    <a14:useLocalDpi xmlns:a14="http://schemas.microsoft.com/office/drawing/2010/main"/>
                  </a:ext>
                </a:extLst>
              </a:blip>
              <a:srcRect b="33450"/>
              <a:stretch>
                <a:fillRect/>
              </a:stretch>
            </p:blipFill>
            <p:spPr bwMode="auto">
              <a:xfrm>
                <a:off x="3371777" y="5737625"/>
                <a:ext cx="530038" cy="28251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2692605" y="5159464"/>
                <a:ext cx="513490" cy="447175"/>
              </a:xfrm>
              <a:prstGeom prst="rect">
                <a:avLst/>
              </a:prstGeom>
              <a:effectLst/>
            </p:spPr>
          </p:pic>
          <p:pic>
            <p:nvPicPr>
              <p:cNvPr id="86"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3264379" y="5159464"/>
                <a:ext cx="513490" cy="447175"/>
              </a:xfrm>
              <a:prstGeom prst="rect">
                <a:avLst/>
              </a:prstGeom>
              <a:effectLst/>
            </p:spPr>
          </p:pic>
          <p:sp>
            <p:nvSpPr>
              <p:cNvPr id="91" name="Abgerundetes Rechteck 90"/>
              <p:cNvSpPr/>
              <p:nvPr/>
            </p:nvSpPr>
            <p:spPr>
              <a:xfrm>
                <a:off x="2484060"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2" name="Abgerundetes Rechteck 91"/>
              <p:cNvSpPr/>
              <p:nvPr/>
            </p:nvSpPr>
            <p:spPr>
              <a:xfrm>
                <a:off x="1440634"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3" name="Abgerundetes Rechteck 92"/>
              <p:cNvSpPr/>
              <p:nvPr/>
            </p:nvSpPr>
            <p:spPr>
              <a:xfrm>
                <a:off x="3557868"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4" name="Abgerundetes Rechteck 93"/>
              <p:cNvSpPr/>
              <p:nvPr/>
            </p:nvSpPr>
            <p:spPr>
              <a:xfrm>
                <a:off x="3557868" y="2630760"/>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5" name="Abgerundetes Rechteck 94"/>
              <p:cNvSpPr/>
              <p:nvPr/>
            </p:nvSpPr>
            <p:spPr>
              <a:xfrm>
                <a:off x="2456421" y="2640447"/>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6" name="Abgerundetes Rechteck 95"/>
              <p:cNvSpPr/>
              <p:nvPr/>
            </p:nvSpPr>
            <p:spPr>
              <a:xfrm>
                <a:off x="1442555"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1" name="Textfeld 110"/>
            <p:cNvSpPr txBox="1"/>
            <p:nvPr/>
          </p:nvSpPr>
          <p:spPr>
            <a:xfrm>
              <a:off x="2122496" y="2184278"/>
              <a:ext cx="1577210" cy="460875"/>
            </a:xfrm>
            <a:prstGeom prst="rect">
              <a:avLst/>
            </a:prstGeom>
            <a:noFill/>
          </p:spPr>
          <p:txBody>
            <a:bodyPr wrap="square" rtlCol="0" anchor="t">
              <a:noAutofit/>
            </a:bodyPr>
            <a:lstStyle/>
            <a:p>
              <a:r>
                <a:rPr lang="de-DE" sz="800" dirty="0" err="1" smtClean="0">
                  <a:solidFill>
                    <a:schemeClr val="tx2"/>
                  </a:solidFill>
                </a:rPr>
                <a:t>eco</a:t>
              </a:r>
              <a:r>
                <a:rPr lang="de-DE" sz="800" dirty="0" smtClean="0">
                  <a:solidFill>
                    <a:schemeClr val="tx2"/>
                  </a:solidFill>
                </a:rPr>
                <a:t> Panels communicate with all  control systems.  </a:t>
              </a:r>
            </a:p>
          </p:txBody>
        </p:sp>
      </p:grpSp>
      <p:grpSp>
        <p:nvGrpSpPr>
          <p:cNvPr id="117" name="Gruppierung 116"/>
          <p:cNvGrpSpPr/>
          <p:nvPr/>
        </p:nvGrpSpPr>
        <p:grpSpPr>
          <a:xfrm>
            <a:off x="3874752" y="2169885"/>
            <a:ext cx="2020695" cy="3704201"/>
            <a:chOff x="3874752" y="2169885"/>
            <a:chExt cx="2020695" cy="3704201"/>
          </a:xfrm>
        </p:grpSpPr>
        <p:grpSp>
          <p:nvGrpSpPr>
            <p:cNvPr id="100" name="Gruppierung 99"/>
            <p:cNvGrpSpPr/>
            <p:nvPr/>
          </p:nvGrpSpPr>
          <p:grpSpPr>
            <a:xfrm>
              <a:off x="4277716" y="2642880"/>
              <a:ext cx="1617731" cy="3231206"/>
              <a:chOff x="4965136" y="2642880"/>
              <a:chExt cx="1617731" cy="3231206"/>
            </a:xfrm>
          </p:grpSpPr>
          <p:cxnSp>
            <p:nvCxnSpPr>
              <p:cNvPr id="50" name="Gerade Verbindung 49"/>
              <p:cNvCxnSpPr>
                <a:endCxn id="54" idx="3"/>
              </p:cNvCxnSpPr>
              <p:nvPr/>
            </p:nvCxnSpPr>
            <p:spPr>
              <a:xfrm flipV="1">
                <a:off x="5013468" y="5308192"/>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a:off x="5013468" y="5312510"/>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a:off x="5567050" y="5312510"/>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53" name="Gerade Verbindung 52"/>
              <p:cNvCxnSpPr/>
              <p:nvPr/>
            </p:nvCxnSpPr>
            <p:spPr>
              <a:xfrm>
                <a:off x="6116082" y="5312510"/>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54" name="Abgerundetes Rechteck 53"/>
              <p:cNvSpPr/>
              <p:nvPr/>
            </p:nvSpPr>
            <p:spPr>
              <a:xfrm>
                <a:off x="6093222" y="5285332"/>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55" name="Abgerundetes Rechteck 54"/>
              <p:cNvSpPr/>
              <p:nvPr/>
            </p:nvSpPr>
            <p:spPr>
              <a:xfrm>
                <a:off x="5542460" y="5285332"/>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56" name="Abgerundetes Rechteck 55"/>
              <p:cNvSpPr/>
              <p:nvPr/>
            </p:nvSpPr>
            <p:spPr>
              <a:xfrm>
                <a:off x="4990608" y="5285332"/>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57"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4965136" y="5426911"/>
                <a:ext cx="513490" cy="447175"/>
              </a:xfrm>
              <a:prstGeom prst="rect">
                <a:avLst/>
              </a:prstGeom>
              <a:effectLst/>
            </p:spPr>
          </p:pic>
          <p:pic>
            <p:nvPicPr>
              <p:cNvPr id="58"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5497603" y="5426911"/>
                <a:ext cx="513490" cy="447175"/>
              </a:xfrm>
              <a:prstGeom prst="rect">
                <a:avLst/>
              </a:prstGeom>
              <a:effectLst/>
            </p:spPr>
          </p:pic>
          <p:pic>
            <p:nvPicPr>
              <p:cNvPr id="5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6069377" y="5426911"/>
                <a:ext cx="513490" cy="447175"/>
              </a:xfrm>
              <a:prstGeom prst="rect">
                <a:avLst/>
              </a:prstGeom>
              <a:effectLst/>
            </p:spPr>
          </p:pic>
          <p:cxnSp>
            <p:nvCxnSpPr>
              <p:cNvPr id="60" name="Gerade Verbindung 59"/>
              <p:cNvCxnSpPr/>
              <p:nvPr/>
            </p:nvCxnSpPr>
            <p:spPr>
              <a:xfrm>
                <a:off x="5219231" y="2663307"/>
                <a:ext cx="0" cy="2644884"/>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97" name="Abgerundetes Rechteck 96"/>
              <p:cNvSpPr/>
              <p:nvPr/>
            </p:nvSpPr>
            <p:spPr>
              <a:xfrm>
                <a:off x="5196371" y="2642880"/>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2" name="Textfeld 111"/>
            <p:cNvSpPr txBox="1"/>
            <p:nvPr/>
          </p:nvSpPr>
          <p:spPr>
            <a:xfrm>
              <a:off x="3874752" y="2169885"/>
              <a:ext cx="1577210" cy="460875"/>
            </a:xfrm>
            <a:prstGeom prst="rect">
              <a:avLst/>
            </a:prstGeom>
            <a:noFill/>
          </p:spPr>
          <p:txBody>
            <a:bodyPr wrap="square" rtlCol="0" anchor="t">
              <a:noAutofit/>
            </a:bodyPr>
            <a:lstStyle/>
            <a:p>
              <a:r>
                <a:rPr lang="de-DE" sz="800" dirty="0" smtClean="0">
                  <a:solidFill>
                    <a:schemeClr val="tx2"/>
                  </a:solidFill>
                </a:rPr>
                <a:t>Also I/O systems can be controlled directly.</a:t>
              </a:r>
            </a:p>
          </p:txBody>
        </p:sp>
      </p:grpSp>
      <p:grpSp>
        <p:nvGrpSpPr>
          <p:cNvPr id="118" name="Gruppierung 117"/>
          <p:cNvGrpSpPr/>
          <p:nvPr/>
        </p:nvGrpSpPr>
        <p:grpSpPr>
          <a:xfrm>
            <a:off x="5330517" y="1823217"/>
            <a:ext cx="1412518" cy="3100808"/>
            <a:chOff x="5330517" y="1823217"/>
            <a:chExt cx="1412518" cy="3100808"/>
          </a:xfrm>
        </p:grpSpPr>
        <p:grpSp>
          <p:nvGrpSpPr>
            <p:cNvPr id="101" name="Gruppierung 100"/>
            <p:cNvGrpSpPr/>
            <p:nvPr/>
          </p:nvGrpSpPr>
          <p:grpSpPr>
            <a:xfrm>
              <a:off x="5330517" y="2640446"/>
              <a:ext cx="1412518" cy="2283579"/>
              <a:chOff x="5330517" y="2640446"/>
              <a:chExt cx="1412518" cy="2283579"/>
            </a:xfrm>
          </p:grpSpPr>
          <p:pic>
            <p:nvPicPr>
              <p:cNvPr id="61" name="Picture 4" descr="\\v-f-usr\DOC_NW\02-product\10-Präsentationen\src\Fotolia_40525737_V_Symbole_Driv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30517" y="4498432"/>
                <a:ext cx="443485" cy="18973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v-f-usr\DOC_NW\02-product\10-Präsentationen\src\Fotolia_40525737_V_Symbole_Frequenzumrichter.png"/>
              <p:cNvPicPr>
                <a:picLocks noChangeAspect="1" noChangeArrowheads="1"/>
              </p:cNvPicPr>
              <p:nvPr/>
            </p:nvPicPr>
            <p:blipFill>
              <a:blip r:embed="rId7" cstate="print">
                <a:extLst>
                  <a:ext uri="{28A0092B-C50C-407E-A947-70E740481C1C}">
                    <a14:useLocalDpi xmlns:a14="http://schemas.microsoft.com/office/drawing/2010/main"/>
                  </a:ext>
                </a:extLst>
              </a:blip>
              <a:srcRect r="47023"/>
              <a:stretch>
                <a:fillRect/>
              </a:stretch>
            </p:blipFill>
            <p:spPr bwMode="auto">
              <a:xfrm>
                <a:off x="6534493" y="3520141"/>
                <a:ext cx="208542" cy="663485"/>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Gerade Verbindung 62"/>
              <p:cNvCxnSpPr/>
              <p:nvPr/>
            </p:nvCxnSpPr>
            <p:spPr>
              <a:xfrm>
                <a:off x="5549593" y="2663307"/>
                <a:ext cx="0" cy="1643407"/>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64" name="Picture 4" descr="\\v-f-usr\DOC_NW\02-product\10-Präsentationen\src\Fotolia_40525737_V_Symbole_Driv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51962" y="4297027"/>
                <a:ext cx="443485" cy="18973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v-f-usr\DOC_NW\02-product\10-Präsentationen\src\Fotolia_40525737_V_Symbole_Frequenzumrichter.png"/>
              <p:cNvPicPr>
                <a:picLocks noChangeAspect="1" noChangeArrowheads="1"/>
              </p:cNvPicPr>
              <p:nvPr/>
            </p:nvPicPr>
            <p:blipFill>
              <a:blip r:embed="rId7" cstate="print">
                <a:extLst>
                  <a:ext uri="{28A0092B-C50C-407E-A947-70E740481C1C}">
                    <a14:useLocalDpi xmlns:a14="http://schemas.microsoft.com/office/drawing/2010/main"/>
                  </a:ext>
                </a:extLst>
              </a:blip>
              <a:srcRect r="47023"/>
              <a:stretch>
                <a:fillRect/>
              </a:stretch>
            </p:blipFill>
            <p:spPr bwMode="auto">
              <a:xfrm>
                <a:off x="6306901" y="3851883"/>
                <a:ext cx="208542" cy="66348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 descr="\\v-f-usr\DOC_NW\02-product\10-Präsentationen\src\Fotolia_40525737_V_Symbole_Frequenzumrichter.png"/>
              <p:cNvPicPr>
                <a:picLocks noChangeAspect="1" noChangeArrowheads="1"/>
              </p:cNvPicPr>
              <p:nvPr/>
            </p:nvPicPr>
            <p:blipFill>
              <a:blip r:embed="rId7" cstate="print">
                <a:extLst>
                  <a:ext uri="{28A0092B-C50C-407E-A947-70E740481C1C}">
                    <a14:useLocalDpi xmlns:a14="http://schemas.microsoft.com/office/drawing/2010/main"/>
                  </a:ext>
                </a:extLst>
              </a:blip>
              <a:srcRect r="47023"/>
              <a:stretch>
                <a:fillRect/>
              </a:stretch>
            </p:blipFill>
            <p:spPr bwMode="auto">
              <a:xfrm>
                <a:off x="6093091" y="4260540"/>
                <a:ext cx="208542" cy="663485"/>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Gerade Verbindung 66"/>
              <p:cNvCxnSpPr/>
              <p:nvPr/>
            </p:nvCxnSpPr>
            <p:spPr>
              <a:xfrm>
                <a:off x="6063936" y="2653620"/>
                <a:ext cx="0" cy="186174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68" name="Gerade Verbindung 67"/>
              <p:cNvCxnSpPr/>
              <p:nvPr/>
            </p:nvCxnSpPr>
            <p:spPr>
              <a:xfrm>
                <a:off x="6068774" y="3783953"/>
                <a:ext cx="465719"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68"/>
              <p:cNvCxnSpPr/>
              <p:nvPr/>
            </p:nvCxnSpPr>
            <p:spPr>
              <a:xfrm>
                <a:off x="6068774" y="4107515"/>
                <a:ext cx="232859"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Gerade Verbindung 69"/>
              <p:cNvCxnSpPr/>
              <p:nvPr/>
            </p:nvCxnSpPr>
            <p:spPr>
              <a:xfrm>
                <a:off x="6063936" y="4504744"/>
                <a:ext cx="29155"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98" name="Abgerundetes Rechteck 97"/>
              <p:cNvSpPr/>
              <p:nvPr/>
            </p:nvSpPr>
            <p:spPr>
              <a:xfrm>
                <a:off x="5519600"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9" name="Abgerundetes Rechteck 98"/>
              <p:cNvSpPr/>
              <p:nvPr/>
            </p:nvSpPr>
            <p:spPr>
              <a:xfrm>
                <a:off x="6041076"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3" name="Textfeld 112"/>
            <p:cNvSpPr txBox="1"/>
            <p:nvPr/>
          </p:nvSpPr>
          <p:spPr>
            <a:xfrm>
              <a:off x="5428662" y="1823217"/>
              <a:ext cx="1314373" cy="744825"/>
            </a:xfrm>
            <a:prstGeom prst="rect">
              <a:avLst/>
            </a:prstGeom>
            <a:noFill/>
          </p:spPr>
          <p:txBody>
            <a:bodyPr wrap="square" rtlCol="0" anchor="t">
              <a:noAutofit/>
            </a:bodyPr>
            <a:lstStyle/>
            <a:p>
              <a:r>
                <a:rPr lang="de-DE" sz="800" dirty="0" smtClean="0">
                  <a:solidFill>
                    <a:schemeClr val="tx2"/>
                  </a:solidFill>
                </a:rPr>
                <a:t>The </a:t>
              </a:r>
              <a:r>
                <a:rPr lang="de-DE" sz="800" dirty="0" err="1" smtClean="0">
                  <a:solidFill>
                    <a:schemeClr val="tx2"/>
                  </a:solidFill>
                </a:rPr>
                <a:t>eco</a:t>
              </a:r>
              <a:r>
                <a:rPr lang="de-DE" sz="800" dirty="0" smtClean="0">
                  <a:solidFill>
                    <a:schemeClr val="tx2"/>
                  </a:solidFill>
                </a:rPr>
                <a:t> Panel solves </a:t>
              </a:r>
              <a:r>
                <a:rPr lang="de-DE" sz="800" dirty="0" err="1" smtClean="0">
                  <a:solidFill>
                    <a:schemeClr val="tx2"/>
                  </a:solidFill>
                </a:rPr>
                <a:t>basic</a:t>
              </a:r>
              <a:r>
                <a:rPr lang="de-DE" sz="800" dirty="0" smtClean="0">
                  <a:solidFill>
                    <a:schemeClr val="tx2"/>
                  </a:solidFill>
                </a:rPr>
                <a:t> </a:t>
              </a:r>
              <a:r>
                <a:rPr lang="de-DE" sz="800" dirty="0" err="1" smtClean="0">
                  <a:solidFill>
                    <a:schemeClr val="tx2"/>
                  </a:solidFill>
                </a:rPr>
                <a:t>tasks</a:t>
              </a:r>
              <a:r>
                <a:rPr lang="de-DE" sz="800" dirty="0" smtClean="0">
                  <a:solidFill>
                    <a:schemeClr val="tx2"/>
                  </a:solidFill>
                </a:rPr>
                <a:t> thanks to the integrated PLC function completely without a control system.</a:t>
              </a:r>
            </a:p>
          </p:txBody>
        </p:sp>
      </p:grpSp>
      <p:grpSp>
        <p:nvGrpSpPr>
          <p:cNvPr id="120" name="Gruppierung 119"/>
          <p:cNvGrpSpPr/>
          <p:nvPr/>
        </p:nvGrpSpPr>
        <p:grpSpPr>
          <a:xfrm>
            <a:off x="7059935" y="1822873"/>
            <a:ext cx="2296726" cy="2630589"/>
            <a:chOff x="7059935" y="1822873"/>
            <a:chExt cx="2296726" cy="2630589"/>
          </a:xfrm>
        </p:grpSpPr>
        <p:sp>
          <p:nvSpPr>
            <p:cNvPr id="74" name="Textfeld 73"/>
            <p:cNvSpPr txBox="1"/>
            <p:nvPr/>
          </p:nvSpPr>
          <p:spPr>
            <a:xfrm>
              <a:off x="8311325" y="4058402"/>
              <a:ext cx="1045336" cy="291796"/>
            </a:xfrm>
            <a:prstGeom prst="rect">
              <a:avLst/>
            </a:prstGeom>
            <a:noFill/>
          </p:spPr>
          <p:txBody>
            <a:bodyPr wrap="square" rtlCol="0" anchor="t">
              <a:noAutofit/>
            </a:bodyPr>
            <a:lstStyle/>
            <a:p>
              <a:r>
                <a:rPr lang="de-DE" sz="800" dirty="0" err="1" smtClean="0"/>
                <a:t>Condition</a:t>
              </a:r>
              <a:r>
                <a:rPr lang="de-DE" sz="800" dirty="0" smtClean="0"/>
                <a:t> Monitoring</a:t>
              </a:r>
            </a:p>
          </p:txBody>
        </p:sp>
        <p:grpSp>
          <p:nvGrpSpPr>
            <p:cNvPr id="119" name="Gruppierung 118"/>
            <p:cNvGrpSpPr/>
            <p:nvPr/>
          </p:nvGrpSpPr>
          <p:grpSpPr>
            <a:xfrm>
              <a:off x="7059935" y="1822873"/>
              <a:ext cx="1948068" cy="2630589"/>
              <a:chOff x="7059935" y="1822873"/>
              <a:chExt cx="1948068" cy="2630589"/>
            </a:xfrm>
          </p:grpSpPr>
          <p:grpSp>
            <p:nvGrpSpPr>
              <p:cNvPr id="106" name="Gruppierung 105"/>
              <p:cNvGrpSpPr/>
              <p:nvPr/>
            </p:nvGrpSpPr>
            <p:grpSpPr>
              <a:xfrm>
                <a:off x="7148570" y="2640446"/>
                <a:ext cx="1859433" cy="1813016"/>
                <a:chOff x="7148570" y="2640446"/>
                <a:chExt cx="1859433" cy="1813016"/>
              </a:xfrm>
            </p:grpSpPr>
            <p:sp>
              <p:nvSpPr>
                <p:cNvPr id="71" name="Textfeld 70"/>
                <p:cNvSpPr txBox="1"/>
                <p:nvPr/>
              </p:nvSpPr>
              <p:spPr>
                <a:xfrm>
                  <a:off x="8311325" y="2805415"/>
                  <a:ext cx="696678" cy="417092"/>
                </a:xfrm>
                <a:prstGeom prst="rect">
                  <a:avLst/>
                </a:prstGeom>
                <a:noFill/>
              </p:spPr>
              <p:txBody>
                <a:bodyPr wrap="square" rtlCol="0" anchor="t">
                  <a:noAutofit/>
                </a:bodyPr>
                <a:lstStyle/>
                <a:p>
                  <a:r>
                    <a:rPr lang="de-DE" sz="800" dirty="0" smtClean="0"/>
                    <a:t>SQL-Database</a:t>
                  </a:r>
                </a:p>
              </p:txBody>
            </p:sp>
            <p:sp>
              <p:nvSpPr>
                <p:cNvPr id="72" name="Textfeld 71"/>
                <p:cNvSpPr txBox="1"/>
                <p:nvPr/>
              </p:nvSpPr>
              <p:spPr>
                <a:xfrm>
                  <a:off x="8311325" y="3431524"/>
                  <a:ext cx="657649" cy="333943"/>
                </a:xfrm>
                <a:prstGeom prst="rect">
                  <a:avLst/>
                </a:prstGeom>
                <a:noFill/>
              </p:spPr>
              <p:txBody>
                <a:bodyPr wrap="square" rtlCol="0" anchor="t">
                  <a:noAutofit/>
                </a:bodyPr>
                <a:lstStyle/>
                <a:p>
                  <a:r>
                    <a:rPr lang="de-DE" sz="800" dirty="0" smtClean="0"/>
                    <a:t>ERP &amp; MES</a:t>
                  </a:r>
                </a:p>
              </p:txBody>
            </p:sp>
            <p:pic>
              <p:nvPicPr>
                <p:cNvPr id="73" name="Picture 5" descr="C:\Users\sisinger\Desktop\tmp\2012_VIPA_Praesentationen\src\Fotolia_40525737_V_Symbole_Browser.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777746" y="2813312"/>
                  <a:ext cx="473203" cy="4091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sisinger\Desktop\tmp\2012_VIPA_Praesentationen\src\Fotolia_40525737_V_Symbole_Kuchen.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59457" y="3998547"/>
                  <a:ext cx="454915" cy="45491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C:\Users\sisinger\Desktop\tmp\2012_VIPA_Praesentationen\src\Fotolia_40525737_V_Symbole_Gliederung.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59457" y="3388412"/>
                  <a:ext cx="509779" cy="42519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Gerade Verbindung 76"/>
                <p:cNvCxnSpPr/>
                <p:nvPr/>
              </p:nvCxnSpPr>
              <p:spPr>
                <a:xfrm rot="16200000" flipH="1">
                  <a:off x="6394653" y="3440084"/>
                  <a:ext cx="1562698" cy="9144"/>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78" name="Gerade Verbindung 77"/>
                <p:cNvCxnSpPr>
                  <a:endCxn id="73" idx="1"/>
                </p:cNvCxnSpPr>
                <p:nvPr/>
              </p:nvCxnSpPr>
              <p:spPr>
                <a:xfrm>
                  <a:off x="7171430" y="3017909"/>
                  <a:ext cx="606316" cy="1"/>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Gerade Verbindung 78"/>
                <p:cNvCxnSpPr>
                  <a:endCxn id="75" idx="1"/>
                </p:cNvCxnSpPr>
                <p:nvPr/>
              </p:nvCxnSpPr>
              <p:spPr>
                <a:xfrm>
                  <a:off x="7171430" y="4226005"/>
                  <a:ext cx="588027"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Gerade Verbindung 79"/>
                <p:cNvCxnSpPr/>
                <p:nvPr/>
              </p:nvCxnSpPr>
              <p:spPr>
                <a:xfrm>
                  <a:off x="7180574" y="3638273"/>
                  <a:ext cx="588027"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102" name="Abgerundetes Rechteck 101"/>
                <p:cNvSpPr/>
                <p:nvPr/>
              </p:nvSpPr>
              <p:spPr>
                <a:xfrm>
                  <a:off x="7148570"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103" name="Abgerundetes Rechteck 102"/>
                <p:cNvSpPr/>
                <p:nvPr/>
              </p:nvSpPr>
              <p:spPr>
                <a:xfrm>
                  <a:off x="7152634" y="2995049"/>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104" name="Abgerundetes Rechteck 103"/>
                <p:cNvSpPr/>
                <p:nvPr/>
              </p:nvSpPr>
              <p:spPr>
                <a:xfrm>
                  <a:off x="7157714" y="3615413"/>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105" name="Abgerundetes Rechteck 104"/>
                <p:cNvSpPr/>
                <p:nvPr/>
              </p:nvSpPr>
              <p:spPr>
                <a:xfrm>
                  <a:off x="7156189" y="420314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4" name="Textfeld 113"/>
              <p:cNvSpPr txBox="1"/>
              <p:nvPr/>
            </p:nvSpPr>
            <p:spPr>
              <a:xfrm>
                <a:off x="7059935" y="1822873"/>
                <a:ext cx="1154437" cy="744825"/>
              </a:xfrm>
              <a:prstGeom prst="rect">
                <a:avLst/>
              </a:prstGeom>
              <a:noFill/>
            </p:spPr>
            <p:txBody>
              <a:bodyPr wrap="square" rtlCol="0" anchor="t">
                <a:noAutofit/>
              </a:bodyPr>
              <a:lstStyle/>
              <a:p>
                <a:r>
                  <a:rPr lang="de-DE" sz="800" dirty="0" smtClean="0">
                    <a:solidFill>
                      <a:schemeClr val="tx2"/>
                    </a:solidFill>
                  </a:rPr>
                  <a:t>And of course communication also runs with all elements of the engineering level. </a:t>
                </a:r>
              </a:p>
            </p:txBody>
          </p:sp>
        </p:grpSp>
      </p:grpSp>
      <p:pic>
        <p:nvPicPr>
          <p:cNvPr id="121" name="Bild 120" descr="eco-VIPA_62E-MDC0-DH_3D_Kraftwerk.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441" y="764540"/>
            <a:ext cx="1898130" cy="2230509"/>
          </a:xfrm>
          <a:prstGeom prst="rect">
            <a:avLst/>
          </a:prstGeom>
        </p:spPr>
      </p:pic>
      <p:sp>
        <p:nvSpPr>
          <p:cNvPr id="3" name="Datumsplatzhalter 2"/>
          <p:cNvSpPr>
            <a:spLocks noGrp="1"/>
          </p:cNvSpPr>
          <p:nvPr>
            <p:ph type="dt" sz="half" idx="10"/>
          </p:nvPr>
        </p:nvSpPr>
        <p:spPr/>
        <p:txBody>
          <a:bodyPr/>
          <a:lstStyle/>
          <a:p>
            <a:fld id="{C075E642-52FE-4112-B6C7-CAB64AFE82F7}"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eco Panels:</a:t>
            </a:r>
            <a:br>
              <a:rPr lang="de-DE" dirty="0" smtClean="0"/>
            </a:br>
            <a:r>
              <a:rPr lang="de-DE" dirty="0" smtClean="0"/>
              <a:t>Features and Data</a:t>
            </a:r>
            <a:endParaRPr lang="de-DE" dirty="0"/>
          </a:p>
        </p:txBody>
      </p:sp>
      <p:sp>
        <p:nvSpPr>
          <p:cNvPr id="7" name="Textplatzhalter 6"/>
          <p:cNvSpPr>
            <a:spLocks noGrp="1"/>
          </p:cNvSpPr>
          <p:nvPr>
            <p:ph type="body" idx="1"/>
          </p:nvPr>
        </p:nvSpPr>
        <p:spPr>
          <a:xfrm>
            <a:off x="385098" y="3605158"/>
            <a:ext cx="4432435" cy="1263175"/>
          </a:xfrm>
        </p:spPr>
        <p:txBody>
          <a:bodyPr/>
          <a:lstStyle/>
          <a:p>
            <a:r>
              <a:rPr lang="de-DE" dirty="0" smtClean="0"/>
              <a:t>All you need to know at a glance.</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15</a:t>
            </a:fld>
            <a:endParaRPr lang="de-DE"/>
          </a:p>
        </p:txBody>
      </p:sp>
      <p:sp>
        <p:nvSpPr>
          <p:cNvPr id="2" name="Datumsplatzhalter 1"/>
          <p:cNvSpPr>
            <a:spLocks noGrp="1"/>
          </p:cNvSpPr>
          <p:nvPr>
            <p:ph type="dt" sz="half" idx="10"/>
          </p:nvPr>
        </p:nvSpPr>
        <p:spPr/>
        <p:txBody>
          <a:bodyPr/>
          <a:lstStyle/>
          <a:p>
            <a:fld id="{501FD8DD-03A6-45A4-9877-E152FECCA34F}"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3544805"/>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0" y="2808205"/>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0" y="2080072"/>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eco Panels in Detail</a:t>
            </a:r>
            <a:endParaRPr lang="de-DE" dirty="0"/>
          </a:p>
        </p:txBody>
      </p:sp>
      <p:sp>
        <p:nvSpPr>
          <p:cNvPr id="3" name="Inhaltsplatzhalter 2"/>
          <p:cNvSpPr>
            <a:spLocks noGrp="1"/>
          </p:cNvSpPr>
          <p:nvPr>
            <p:ph idx="1"/>
          </p:nvPr>
        </p:nvSpPr>
        <p:spPr>
          <a:xfrm>
            <a:off x="376905" y="1463698"/>
            <a:ext cx="8309895" cy="2925097"/>
          </a:xfrm>
        </p:spPr>
        <p:txBody>
          <a:bodyPr>
            <a:normAutofit/>
          </a:bodyPr>
          <a:lstStyle/>
          <a:p>
            <a:pPr>
              <a:spcBef>
                <a:spcPts val="840"/>
              </a:spcBef>
            </a:pPr>
            <a:r>
              <a:rPr lang="de-DE" b="0" dirty="0" smtClean="0"/>
              <a:t>Five interfaces: </a:t>
            </a:r>
            <a:r>
              <a:rPr lang="de-DE" b="0" dirty="0" smtClean="0">
                <a:solidFill>
                  <a:schemeClr val="tx1"/>
                </a:solidFill>
              </a:rPr>
              <a:t>1x RS232 (SUB-D), 1x RS232/422/485 (DB25), 1x USB-A, </a:t>
            </a:r>
            <a:br>
              <a:rPr lang="de-DE" b="0" dirty="0" smtClean="0">
                <a:solidFill>
                  <a:schemeClr val="tx1"/>
                </a:solidFill>
              </a:rPr>
            </a:br>
            <a:r>
              <a:rPr lang="de-DE" b="0" dirty="0" smtClean="0">
                <a:solidFill>
                  <a:schemeClr val="tx1"/>
                </a:solidFill>
              </a:rPr>
              <a:t>1x Ethernet (RJ45), 1x MPI/PROFIBUS-DP (optional). </a:t>
            </a:r>
            <a:endParaRPr lang="de-DE" b="0" dirty="0" smtClean="0">
              <a:solidFill>
                <a:srgbClr val="FF0000"/>
              </a:solidFill>
            </a:endParaRPr>
          </a:p>
          <a:p>
            <a:pPr>
              <a:spcBef>
                <a:spcPts val="840"/>
              </a:spcBef>
            </a:pPr>
            <a:r>
              <a:rPr lang="de-DE" b="0" dirty="0" smtClean="0">
                <a:sym typeface="Wingdings" pitchFamily="2" charset="2"/>
              </a:rPr>
              <a:t>Remote control possibility via PC or Smartphone.</a:t>
            </a:r>
          </a:p>
          <a:p>
            <a:pPr>
              <a:spcBef>
                <a:spcPts val="840"/>
              </a:spcBef>
            </a:pPr>
            <a:r>
              <a:rPr lang="de-DE" b="0" dirty="0" smtClean="0"/>
              <a:t>Available in two different sizes: 4,3“ und 7“. </a:t>
            </a:r>
          </a:p>
          <a:p>
            <a:pPr>
              <a:spcBef>
                <a:spcPts val="840"/>
              </a:spcBef>
            </a:pPr>
            <a:r>
              <a:rPr lang="de-DE" b="0" dirty="0" smtClean="0"/>
              <a:t>Mounting depth 55 to 60 mm.</a:t>
            </a:r>
          </a:p>
          <a:p>
            <a:pPr>
              <a:spcBef>
                <a:spcPts val="840"/>
              </a:spcBef>
            </a:pPr>
            <a:r>
              <a:rPr lang="de-DE" b="0" dirty="0" smtClean="0">
                <a:sym typeface="Wingdings" pitchFamily="2" charset="2"/>
              </a:rPr>
              <a:t>Industrial-grade, robust plastic housing.</a:t>
            </a:r>
          </a:p>
          <a:p>
            <a:pPr>
              <a:spcBef>
                <a:spcPts val="840"/>
              </a:spcBef>
            </a:pPr>
            <a:r>
              <a:rPr lang="de-DE" b="0" dirty="0" smtClean="0"/>
              <a:t>Multilingual language support.</a:t>
            </a:r>
          </a:p>
        </p:txBody>
      </p:sp>
      <p:sp>
        <p:nvSpPr>
          <p:cNvPr id="5" name="Foliennummernplatzhalter 4"/>
          <p:cNvSpPr>
            <a:spLocks noGrp="1"/>
          </p:cNvSpPr>
          <p:nvPr>
            <p:ph type="sldNum" sz="quarter" idx="12"/>
          </p:nvPr>
        </p:nvSpPr>
        <p:spPr/>
        <p:txBody>
          <a:bodyPr/>
          <a:lstStyle/>
          <a:p>
            <a:fld id="{8F83C94B-801A-8445-B651-6C1938B11C2E}" type="slidenum">
              <a:rPr lang="de-DE" smtClean="0"/>
              <a:pPr/>
              <a:t>16</a:t>
            </a:fld>
            <a:endParaRPr lang="de-DE"/>
          </a:p>
        </p:txBody>
      </p:sp>
      <p:grpSp>
        <p:nvGrpSpPr>
          <p:cNvPr id="19" name="Gruppierung 18"/>
          <p:cNvGrpSpPr/>
          <p:nvPr/>
        </p:nvGrpSpPr>
        <p:grpSpPr>
          <a:xfrm>
            <a:off x="4273812" y="2590800"/>
            <a:ext cx="4870187" cy="4717083"/>
            <a:chOff x="3670710" y="2081161"/>
            <a:chExt cx="5473290" cy="5301227"/>
          </a:xfrm>
        </p:grpSpPr>
        <p:pic>
          <p:nvPicPr>
            <p:cNvPr id="6" name="Bild 5" descr="eco-VIPA_62H-MDC0-DH_3D_Kraftwerk.png"/>
            <p:cNvPicPr>
              <a:picLocks noChangeAspect="1"/>
            </p:cNvPicPr>
            <p:nvPr/>
          </p:nvPicPr>
          <p:blipFill>
            <a:blip r:embed="rId3"/>
            <a:stretch>
              <a:fillRect/>
            </a:stretch>
          </p:blipFill>
          <p:spPr>
            <a:xfrm>
              <a:off x="4604774" y="2081161"/>
              <a:ext cx="4539226" cy="4544928"/>
            </a:xfrm>
            <a:prstGeom prst="rect">
              <a:avLst/>
            </a:prstGeom>
          </p:spPr>
        </p:pic>
        <p:pic>
          <p:nvPicPr>
            <p:cNvPr id="7" name="Bild 6" descr="eco-VIPA_62E-MDC0-DH_3D_Kraftwerk.png"/>
            <p:cNvPicPr>
              <a:picLocks noChangeAspect="1"/>
            </p:cNvPicPr>
            <p:nvPr/>
          </p:nvPicPr>
          <p:blipFill>
            <a:blip r:embed="rId4"/>
            <a:stretch>
              <a:fillRect/>
            </a:stretch>
          </p:blipFill>
          <p:spPr>
            <a:xfrm>
              <a:off x="3670710" y="3499590"/>
              <a:ext cx="3304204" cy="3882798"/>
            </a:xfrm>
            <a:prstGeom prst="rect">
              <a:avLst/>
            </a:prstGeom>
          </p:spPr>
        </p:pic>
      </p:grpSp>
      <p:sp>
        <p:nvSpPr>
          <p:cNvPr id="16" name="Richtungspfeil 15">
            <a:hlinkClick r:id="rId5" action="ppaction://hlinksldjump"/>
          </p:cNvPr>
          <p:cNvSpPr/>
          <p:nvPr/>
        </p:nvSpPr>
        <p:spPr>
          <a:xfrm>
            <a:off x="1950725" y="5288081"/>
            <a:ext cx="823746" cy="257590"/>
          </a:xfrm>
          <a:prstGeom prst="homePlate">
            <a:avLst/>
          </a:prstGeom>
          <a:gradFill>
            <a:gsLst>
              <a:gs pos="0">
                <a:schemeClr val="accent2"/>
              </a:gs>
              <a:gs pos="100000">
                <a:schemeClr val="tx2"/>
              </a:gs>
            </a:gsLst>
            <a:lin ang="5400000" scaled="0"/>
          </a:gradFill>
          <a:ln w="3810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feld 16"/>
          <p:cNvSpPr txBox="1"/>
          <p:nvPr/>
        </p:nvSpPr>
        <p:spPr>
          <a:xfrm>
            <a:off x="1908390" y="5288080"/>
            <a:ext cx="866081" cy="266057"/>
          </a:xfrm>
          <a:prstGeom prst="rect">
            <a:avLst/>
          </a:prstGeom>
          <a:noFill/>
          <a:ln>
            <a:noFill/>
          </a:ln>
        </p:spPr>
        <p:txBody>
          <a:bodyPr wrap="square" rtlCol="0" anchor="t" anchorCtr="0">
            <a:noAutofit/>
          </a:bodyPr>
          <a:lstStyle/>
          <a:p>
            <a:pPr marL="0" indent="0" algn="ctr"/>
            <a:r>
              <a:rPr lang="de-DE" sz="1000" dirty="0" smtClean="0">
                <a:solidFill>
                  <a:schemeClr val="bg1"/>
                </a:solidFill>
              </a:rPr>
              <a:t>References</a:t>
            </a:r>
          </a:p>
        </p:txBody>
      </p:sp>
      <p:pic>
        <p:nvPicPr>
          <p:cNvPr id="18" name="Bild 17" descr="Computerfinger.psd"/>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451353">
            <a:off x="2645352" y="5376664"/>
            <a:ext cx="325967" cy="340454"/>
          </a:xfrm>
          <a:prstGeom prst="rect">
            <a:avLst/>
          </a:prstGeom>
        </p:spPr>
      </p:pic>
      <p:sp>
        <p:nvSpPr>
          <p:cNvPr id="21" name="Richtungspfeil 20">
            <a:hlinkClick r:id="rId7" action="ppaction://hlinksldjump"/>
          </p:cNvPr>
          <p:cNvSpPr/>
          <p:nvPr/>
        </p:nvSpPr>
        <p:spPr>
          <a:xfrm>
            <a:off x="1942257" y="5780301"/>
            <a:ext cx="2091257" cy="257590"/>
          </a:xfrm>
          <a:prstGeom prst="homePlate">
            <a:avLst/>
          </a:prstGeom>
          <a:gradFill>
            <a:gsLst>
              <a:gs pos="0">
                <a:schemeClr val="accent2"/>
              </a:gs>
              <a:gs pos="100000">
                <a:schemeClr val="tx2"/>
              </a:gs>
            </a:gsLst>
            <a:lin ang="5400000" scaled="0"/>
          </a:gradFill>
          <a:ln w="3810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a:hlinkClick r:id="rId7" action="ppaction://hlinksldjump"/>
          </p:cNvPr>
          <p:cNvSpPr txBox="1"/>
          <p:nvPr/>
        </p:nvSpPr>
        <p:spPr>
          <a:xfrm>
            <a:off x="1889930" y="5774271"/>
            <a:ext cx="2300360" cy="263620"/>
          </a:xfrm>
          <a:prstGeom prst="rect">
            <a:avLst/>
          </a:prstGeom>
          <a:noFill/>
          <a:ln>
            <a:noFill/>
          </a:ln>
        </p:spPr>
        <p:txBody>
          <a:bodyPr wrap="square" rtlCol="0" anchor="t" anchorCtr="0">
            <a:noAutofit/>
          </a:bodyPr>
          <a:lstStyle/>
          <a:p>
            <a:pPr marL="0" indent="0" algn="ctr"/>
            <a:r>
              <a:rPr lang="de-DE" sz="1000" dirty="0" smtClean="0">
                <a:solidFill>
                  <a:schemeClr val="bg1"/>
                </a:solidFill>
              </a:rPr>
              <a:t>Comparison with professional Panel</a:t>
            </a:r>
          </a:p>
        </p:txBody>
      </p:sp>
      <p:pic>
        <p:nvPicPr>
          <p:cNvPr id="23" name="Bild 22" descr="Computerfinger.psd"/>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451353">
            <a:off x="3879056" y="5930620"/>
            <a:ext cx="325967" cy="340454"/>
          </a:xfrm>
          <a:prstGeom prst="rect">
            <a:avLst/>
          </a:prstGeom>
        </p:spPr>
      </p:pic>
      <p:sp>
        <p:nvSpPr>
          <p:cNvPr id="20" name="Richtungspfeil 19">
            <a:hlinkClick r:id="rId8" action="ppaction://hlinksldjump"/>
          </p:cNvPr>
          <p:cNvSpPr/>
          <p:nvPr/>
        </p:nvSpPr>
        <p:spPr>
          <a:xfrm rot="10800000">
            <a:off x="1917048" y="6334256"/>
            <a:ext cx="1424233" cy="257590"/>
          </a:xfrm>
          <a:prstGeom prst="homePlate">
            <a:avLst/>
          </a:prstGeom>
          <a:gradFill>
            <a:gsLst>
              <a:gs pos="0">
                <a:schemeClr val="accent2"/>
              </a:gs>
              <a:gs pos="100000">
                <a:schemeClr val="tx2"/>
              </a:gs>
            </a:gsLst>
            <a:lin ang="5400000" scaled="0"/>
          </a:gradFill>
          <a:ln w="3810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a:hlinkClick r:id="rId8" action="ppaction://hlinksldjump"/>
          </p:cNvPr>
          <p:cNvSpPr txBox="1"/>
          <p:nvPr/>
        </p:nvSpPr>
        <p:spPr>
          <a:xfrm>
            <a:off x="1917049" y="6334256"/>
            <a:ext cx="1475035" cy="266057"/>
          </a:xfrm>
          <a:prstGeom prst="rect">
            <a:avLst/>
          </a:prstGeom>
          <a:noFill/>
          <a:ln>
            <a:noFill/>
          </a:ln>
        </p:spPr>
        <p:txBody>
          <a:bodyPr wrap="square" rtlCol="0" anchor="t" anchorCtr="0">
            <a:noAutofit/>
          </a:bodyPr>
          <a:lstStyle/>
          <a:p>
            <a:pPr marL="0" indent="0" algn="ctr"/>
            <a:r>
              <a:rPr lang="de-DE" sz="1000" dirty="0" smtClean="0">
                <a:solidFill>
                  <a:schemeClr val="bg1"/>
                </a:solidFill>
              </a:rPr>
              <a:t>Back to overview</a:t>
            </a:r>
          </a:p>
        </p:txBody>
      </p:sp>
      <p:pic>
        <p:nvPicPr>
          <p:cNvPr id="25" name="Bild 24" descr="Computerfinger.psd">
            <a:hlinkClick r:id="rId8" action="ppaction://hlinksldjump"/>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451353">
            <a:off x="3229100" y="6348776"/>
            <a:ext cx="325967" cy="340454"/>
          </a:xfrm>
          <a:prstGeom prst="rect">
            <a:avLst/>
          </a:prstGeom>
        </p:spPr>
      </p:pic>
      <p:sp>
        <p:nvSpPr>
          <p:cNvPr id="11" name="Datumsplatzhalter 10"/>
          <p:cNvSpPr>
            <a:spLocks noGrp="1"/>
          </p:cNvSpPr>
          <p:nvPr>
            <p:ph type="dt" sz="half" idx="10"/>
          </p:nvPr>
        </p:nvSpPr>
        <p:spPr/>
        <p:txBody>
          <a:bodyPr/>
          <a:lstStyle/>
          <a:p>
            <a:fld id="{1A54F569-24FA-4E08-BA82-AF7DF1CE02E3}"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500"/>
                                        <p:tgtEl>
                                          <p:spTgt spid="3">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dissolv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solidFill>
                  <a:schemeClr val="tx2"/>
                </a:solidFill>
              </a:rPr>
              <a:t>Professional</a:t>
            </a:r>
            <a:br>
              <a:rPr lang="de-DE" dirty="0" smtClean="0">
                <a:solidFill>
                  <a:schemeClr val="tx2"/>
                </a:solidFill>
              </a:rPr>
            </a:br>
            <a:r>
              <a:rPr lang="de-DE" dirty="0" smtClean="0">
                <a:solidFill>
                  <a:schemeClr val="tx2"/>
                </a:solidFill>
              </a:rPr>
              <a:t>Panels</a:t>
            </a:r>
            <a:endParaRPr lang="de-DE" dirty="0">
              <a:solidFill>
                <a:schemeClr val="tx2"/>
              </a:solidFill>
            </a:endParaRPr>
          </a:p>
        </p:txBody>
      </p:sp>
      <p:sp>
        <p:nvSpPr>
          <p:cNvPr id="7" name="Textplatzhalter 6"/>
          <p:cNvSpPr>
            <a:spLocks noGrp="1"/>
          </p:cNvSpPr>
          <p:nvPr>
            <p:ph type="body" idx="1"/>
          </p:nvPr>
        </p:nvSpPr>
        <p:spPr/>
        <p:txBody>
          <a:bodyPr/>
          <a:lstStyle/>
          <a:p>
            <a:r>
              <a:rPr lang="de-DE" dirty="0" smtClean="0"/>
              <a:t>The all-rounder.</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17</a:t>
            </a:fld>
            <a:endParaRPr lang="de-DE"/>
          </a:p>
        </p:txBody>
      </p:sp>
      <p:pic>
        <p:nvPicPr>
          <p:cNvPr id="8" name="Bild 7" descr="VIPA_System_TP_01-_Movicon02.png"/>
          <p:cNvPicPr>
            <a:picLocks noChangeAspect="1"/>
          </p:cNvPicPr>
          <p:nvPr/>
        </p:nvPicPr>
        <p:blipFill>
          <a:blip r:embed="rId3"/>
          <a:stretch>
            <a:fillRect/>
          </a:stretch>
        </p:blipFill>
        <p:spPr>
          <a:xfrm>
            <a:off x="3938449" y="1651000"/>
            <a:ext cx="5164579" cy="4258734"/>
          </a:xfrm>
          <a:prstGeom prst="rect">
            <a:avLst/>
          </a:prstGeom>
        </p:spPr>
      </p:pic>
      <p:sp>
        <p:nvSpPr>
          <p:cNvPr id="2" name="Datumsplatzhalter 1"/>
          <p:cNvSpPr>
            <a:spLocks noGrp="1"/>
          </p:cNvSpPr>
          <p:nvPr>
            <p:ph type="dt" sz="half" idx="10"/>
          </p:nvPr>
        </p:nvSpPr>
        <p:spPr/>
        <p:txBody>
          <a:bodyPr/>
          <a:lstStyle/>
          <a:p>
            <a:fld id="{768E19A6-D7F6-4A49-8C2C-7E735B264BFD}"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professional Panel:</a:t>
            </a:r>
            <a:endParaRPr lang="de-DE" dirty="0"/>
          </a:p>
        </p:txBody>
      </p:sp>
      <p:sp>
        <p:nvSpPr>
          <p:cNvPr id="3" name="Textplatzhalter 2"/>
          <p:cNvSpPr>
            <a:spLocks noGrp="1"/>
          </p:cNvSpPr>
          <p:nvPr>
            <p:ph type="body" idx="1"/>
          </p:nvPr>
        </p:nvSpPr>
        <p:spPr/>
        <p:txBody>
          <a:bodyPr/>
          <a:lstStyle/>
          <a:p>
            <a:r>
              <a:rPr lang="de-DE" dirty="0" smtClean="0"/>
              <a:t>What is it anyway?</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18</a:t>
            </a:fld>
            <a:endParaRPr lang="de-DE"/>
          </a:p>
        </p:txBody>
      </p:sp>
      <p:sp>
        <p:nvSpPr>
          <p:cNvPr id="6" name="Datumsplatzhalter 5"/>
          <p:cNvSpPr>
            <a:spLocks noGrp="1"/>
          </p:cNvSpPr>
          <p:nvPr>
            <p:ph type="dt" sz="half" idx="10"/>
          </p:nvPr>
        </p:nvSpPr>
        <p:spPr/>
        <p:txBody>
          <a:bodyPr/>
          <a:lstStyle/>
          <a:p>
            <a:fld id="{2DBCD6A1-0CD5-427B-A90F-975891006BF3}"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506065" y="0"/>
            <a:ext cx="3637935" cy="6096003"/>
          </a:xfrm>
          <a:prstGeom prst="rect">
            <a:avLst/>
          </a:prstGeom>
          <a:gradFill flip="none" rotWithShape="1">
            <a:gsLst>
              <a:gs pos="0">
                <a:schemeClr val="bg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5"/>
          <p:cNvSpPr>
            <a:spLocks noGrp="1"/>
          </p:cNvSpPr>
          <p:nvPr>
            <p:ph type="title"/>
          </p:nvPr>
        </p:nvSpPr>
        <p:spPr/>
        <p:txBody>
          <a:bodyPr>
            <a:normAutofit/>
          </a:bodyPr>
          <a:lstStyle/>
          <a:p>
            <a:r>
              <a:rPr lang="de-DE" dirty="0" smtClean="0"/>
              <a:t>The full equipment for full professionals.</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19</a:t>
            </a:fld>
            <a:endParaRPr lang="de-DE"/>
          </a:p>
        </p:txBody>
      </p:sp>
      <p:sp>
        <p:nvSpPr>
          <p:cNvPr id="3" name="Inhaltsplatzhalter 2"/>
          <p:cNvSpPr>
            <a:spLocks noGrp="1"/>
          </p:cNvSpPr>
          <p:nvPr>
            <p:ph idx="1"/>
          </p:nvPr>
        </p:nvSpPr>
        <p:spPr>
          <a:xfrm>
            <a:off x="376308" y="966954"/>
            <a:ext cx="8767692" cy="5891046"/>
          </a:xfrm>
        </p:spPr>
        <p:txBody>
          <a:bodyPr>
            <a:normAutofit/>
          </a:bodyPr>
          <a:lstStyle/>
          <a:p>
            <a:pPr marL="0" indent="0">
              <a:buNone/>
            </a:pPr>
            <a:r>
              <a:rPr lang="de-DE" dirty="0" smtClean="0"/>
              <a:t>professional Panels are extremely powerful Touch Panels with unique features. </a:t>
            </a:r>
          </a:p>
          <a:p>
            <a:r>
              <a:rPr lang="de-DE" b="0" dirty="0" smtClean="0"/>
              <a:t>High scalability.</a:t>
            </a:r>
          </a:p>
          <a:p>
            <a:r>
              <a:rPr lang="de-DE" b="0" dirty="0" err="1" smtClean="0"/>
              <a:t>Significant</a:t>
            </a:r>
            <a:r>
              <a:rPr lang="de-DE" b="0" dirty="0" smtClean="0"/>
              <a:t> performance improvement for every project.</a:t>
            </a:r>
          </a:p>
          <a:p>
            <a:pPr>
              <a:lnSpc>
                <a:spcPts val="1000"/>
              </a:lnSpc>
              <a:spcBef>
                <a:spcPts val="0"/>
              </a:spcBef>
              <a:buNone/>
            </a:pPr>
            <a:endParaRPr lang="de-DE" b="0" dirty="0" smtClean="0"/>
          </a:p>
          <a:p>
            <a:pPr>
              <a:buNone/>
            </a:pPr>
            <a:r>
              <a:rPr lang="de-DE" dirty="0" smtClean="0"/>
              <a:t>Considerable capabilities:</a:t>
            </a:r>
          </a:p>
          <a:p>
            <a:r>
              <a:rPr lang="de-DE" b="0" dirty="0" smtClean="0">
                <a:solidFill>
                  <a:schemeClr val="tx2"/>
                </a:solidFill>
              </a:rPr>
              <a:t>Integrated PLC function: </a:t>
            </a:r>
            <a:r>
              <a:rPr lang="de-DE" b="0" dirty="0" smtClean="0"/>
              <a:t>For basic applications you do not need a control</a:t>
            </a:r>
            <a:br>
              <a:rPr lang="de-DE" b="0" dirty="0" smtClean="0"/>
            </a:br>
            <a:r>
              <a:rPr lang="de-DE" b="0" dirty="0" smtClean="0"/>
              <a:t>system any more– the PLC program in the professional Panel is completely</a:t>
            </a:r>
            <a:br>
              <a:rPr lang="de-DE" b="0" dirty="0" smtClean="0"/>
            </a:br>
            <a:r>
              <a:rPr lang="de-DE" b="0" dirty="0" smtClean="0"/>
              <a:t>sufficient for this.</a:t>
            </a:r>
          </a:p>
          <a:p>
            <a:r>
              <a:rPr lang="de-DE" b="0" dirty="0" smtClean="0"/>
              <a:t>The diagnostics buffer of the connected CPU can be read directly.</a:t>
            </a:r>
            <a:endParaRPr lang="de-DE" dirty="0" smtClean="0"/>
          </a:p>
          <a:p>
            <a:r>
              <a:rPr lang="de-DE" b="0" dirty="0" smtClean="0"/>
              <a:t>The panels can be operated both vertically and horizontally. </a:t>
            </a:r>
          </a:p>
          <a:p>
            <a:pPr>
              <a:lnSpc>
                <a:spcPts val="1000"/>
              </a:lnSpc>
              <a:spcBef>
                <a:spcPts val="0"/>
              </a:spcBef>
              <a:buNone/>
            </a:pPr>
            <a:endParaRPr lang="de-DE" b="0" dirty="0" smtClean="0"/>
          </a:p>
          <a:p>
            <a:pPr>
              <a:buNone/>
            </a:pPr>
            <a:r>
              <a:rPr lang="de-DE" dirty="0" smtClean="0"/>
              <a:t>Notable features:</a:t>
            </a:r>
          </a:p>
          <a:p>
            <a:r>
              <a:rPr lang="de-DE" b="0" dirty="0" smtClean="0"/>
              <a:t>Powerful XScale processor with 800 MHz: ultra-fast</a:t>
            </a:r>
            <a:br>
              <a:rPr lang="de-DE" b="0" dirty="0" smtClean="0"/>
            </a:br>
            <a:r>
              <a:rPr lang="de-DE" b="0" dirty="0" smtClean="0"/>
              <a:t>(as a </a:t>
            </a:r>
            <a:r>
              <a:rPr lang="de-DE" b="0" dirty="0" err="1" smtClean="0"/>
              <a:t>rule</a:t>
            </a:r>
            <a:r>
              <a:rPr lang="de-DE" b="0" dirty="0" smtClean="0"/>
              <a:t> Touch Panels only have around 500 MHz).</a:t>
            </a:r>
          </a:p>
          <a:p>
            <a:r>
              <a:rPr lang="de-DE" b="0" dirty="0" smtClean="0"/>
              <a:t>User memory / working memory: 2.048 MB (Flash) / 128 MB (RAM).</a:t>
            </a:r>
          </a:p>
          <a:p>
            <a:r>
              <a:rPr lang="de-DE" b="0" dirty="0" smtClean="0"/>
              <a:t>Up to 8 interfaces.</a:t>
            </a:r>
          </a:p>
          <a:p>
            <a:r>
              <a:rPr lang="de-DE" b="0" dirty="0" smtClean="0"/>
              <a:t>Perfect control by resistive </a:t>
            </a:r>
            <a:r>
              <a:rPr lang="de-DE" b="0" dirty="0" err="1" smtClean="0"/>
              <a:t>touch</a:t>
            </a:r>
            <a:r>
              <a:rPr lang="de-DE" b="0" dirty="0" smtClean="0"/>
              <a:t> </a:t>
            </a:r>
            <a:r>
              <a:rPr lang="de-DE" b="0" dirty="0" err="1" smtClean="0"/>
              <a:t>display</a:t>
            </a:r>
            <a:r>
              <a:rPr lang="de-DE" b="0" dirty="0" smtClean="0"/>
              <a:t>.</a:t>
            </a:r>
          </a:p>
          <a:p>
            <a:endParaRPr lang="de-DE" b="0" dirty="0" smtClean="0"/>
          </a:p>
        </p:txBody>
      </p:sp>
      <p:pic>
        <p:nvPicPr>
          <p:cNvPr id="9" name="Bild 8" descr="classicpanel an der Wand.psd"/>
          <p:cNvPicPr>
            <a:picLocks noChangeAspect="1"/>
          </p:cNvPicPr>
          <p:nvPr/>
        </p:nvPicPr>
        <p:blipFill>
          <a:blip r:embed="rId3"/>
          <a:stretch>
            <a:fillRect/>
          </a:stretch>
        </p:blipFill>
        <p:spPr>
          <a:xfrm>
            <a:off x="6080319" y="1604463"/>
            <a:ext cx="3407101" cy="4224806"/>
          </a:xfrm>
          <a:prstGeom prst="rect">
            <a:avLst/>
          </a:prstGeom>
        </p:spPr>
      </p:pic>
      <p:sp>
        <p:nvSpPr>
          <p:cNvPr id="2" name="Datumsplatzhalter 1"/>
          <p:cNvSpPr>
            <a:spLocks noGrp="1"/>
          </p:cNvSpPr>
          <p:nvPr>
            <p:ph type="dt" sz="half" idx="10"/>
          </p:nvPr>
        </p:nvSpPr>
        <p:spPr/>
        <p:txBody>
          <a:bodyPr/>
          <a:lstStyle/>
          <a:p>
            <a:fld id="{6B8B080F-0174-446A-9C2A-86A535411583}"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dissolv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ssolv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dissolv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85099" y="812800"/>
            <a:ext cx="5446741" cy="2571139"/>
          </a:xfrm>
        </p:spPr>
        <p:txBody>
          <a:bodyPr/>
          <a:lstStyle/>
          <a:p>
            <a:r>
              <a:rPr lang="de-DE" dirty="0" smtClean="0"/>
              <a:t>The whole range</a:t>
            </a:r>
            <a:br>
              <a:rPr lang="de-DE" dirty="0" smtClean="0"/>
            </a:br>
            <a:r>
              <a:rPr lang="de-DE" dirty="0" smtClean="0"/>
              <a:t>of Hmi.</a:t>
            </a:r>
            <a:br>
              <a:rPr lang="de-DE" dirty="0" smtClean="0"/>
            </a:br>
            <a:endParaRPr lang="de-DE" dirty="0"/>
          </a:p>
        </p:txBody>
      </p:sp>
      <p:sp>
        <p:nvSpPr>
          <p:cNvPr id="7" name="Textplatzhalter 6"/>
          <p:cNvSpPr>
            <a:spLocks noGrp="1"/>
          </p:cNvSpPr>
          <p:nvPr>
            <p:ph type="body" idx="1"/>
          </p:nvPr>
        </p:nvSpPr>
        <p:spPr/>
        <p:txBody>
          <a:bodyPr/>
          <a:lstStyle/>
          <a:p>
            <a:r>
              <a:rPr lang="de-DE" dirty="0" smtClean="0"/>
              <a:t>What is it anyway?</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a:t>
            </a:fld>
            <a:endParaRPr lang="de-DE"/>
          </a:p>
        </p:txBody>
      </p:sp>
      <p:pic>
        <p:nvPicPr>
          <p:cNvPr id="11" name="Bild 10" descr="VIPA_System_TP_01-_Movicon01.png"/>
          <p:cNvPicPr>
            <a:picLocks noChangeAspect="1"/>
          </p:cNvPicPr>
          <p:nvPr/>
        </p:nvPicPr>
        <p:blipFill>
          <a:blip r:embed="rId3"/>
          <a:stretch>
            <a:fillRect/>
          </a:stretch>
        </p:blipFill>
        <p:spPr>
          <a:xfrm>
            <a:off x="4927298" y="1355575"/>
            <a:ext cx="4124114" cy="3400761"/>
          </a:xfrm>
          <a:prstGeom prst="rect">
            <a:avLst/>
          </a:prstGeom>
        </p:spPr>
      </p:pic>
      <p:pic>
        <p:nvPicPr>
          <p:cNvPr id="12" name="Bild 11" descr="eco-VIPA_62H-MDC0-DH_3D_Kraftwerk.png"/>
          <p:cNvPicPr>
            <a:picLocks noChangeAspect="1"/>
          </p:cNvPicPr>
          <p:nvPr/>
        </p:nvPicPr>
        <p:blipFill>
          <a:blip r:embed="rId4"/>
          <a:stretch>
            <a:fillRect/>
          </a:stretch>
        </p:blipFill>
        <p:spPr>
          <a:xfrm>
            <a:off x="4815136" y="2346536"/>
            <a:ext cx="2968734" cy="3488585"/>
          </a:xfrm>
          <a:prstGeom prst="rect">
            <a:avLst/>
          </a:prstGeom>
        </p:spPr>
      </p:pic>
      <p:pic>
        <p:nvPicPr>
          <p:cNvPr id="13" name="Bild 12" descr="CC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9806" y="3976746"/>
            <a:ext cx="2289574" cy="2139683"/>
          </a:xfrm>
          <a:prstGeom prst="rect">
            <a:avLst/>
          </a:prstGeom>
        </p:spPr>
      </p:pic>
      <p:sp>
        <p:nvSpPr>
          <p:cNvPr id="2" name="Datumsplatzhalter 1"/>
          <p:cNvSpPr>
            <a:spLocks noGrp="1"/>
          </p:cNvSpPr>
          <p:nvPr>
            <p:ph type="dt" sz="half" idx="10"/>
          </p:nvPr>
        </p:nvSpPr>
        <p:spPr/>
        <p:txBody>
          <a:bodyPr/>
          <a:lstStyle/>
          <a:p>
            <a:fld id="{503508AD-EAFD-440F-A3F1-704AC4A2AB1D}"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xEl>
                                              <p:pRg st="0" end="0"/>
                                            </p:txEl>
                                          </p:spTgt>
                                        </p:tgtEl>
                                      </p:cBhvr>
                                    </p:animEffect>
                                    <p:set>
                                      <p:cBhvr>
                                        <p:cTn id="10" dur="1" fill="hold">
                                          <p:stCondLst>
                                            <p:cond delay="499"/>
                                          </p:stCondLst>
                                        </p:cTn>
                                        <p:tgtEl>
                                          <p:spTgt spid="7">
                                            <p:txEl>
                                              <p:pRg st="0" end="0"/>
                                            </p:txEl>
                                          </p:spTgt>
                                        </p:tgtEl>
                                        <p:attrNameLst>
                                          <p:attrName>style.visibility</p:attrName>
                                        </p:attrNameLst>
                                      </p:cBhvr>
                                      <p:to>
                                        <p:strVal val="hidden"/>
                                      </p:to>
                                    </p:set>
                                  </p:childTnLst>
                                </p:cTn>
                              </p:par>
                            </p:childTnLst>
                          </p:cTn>
                        </p:par>
                        <p:par>
                          <p:cTn id="11" fill="hold">
                            <p:stCondLst>
                              <p:cond delay="500"/>
                            </p:stCondLst>
                            <p:childTnLst>
                              <p:par>
                                <p:cTn id="12" presetID="0" presetClass="path" presetSubtype="0" accel="50000" decel="50000" fill="hold" nodeType="afterEffect">
                                  <p:stCondLst>
                                    <p:cond delay="500"/>
                                  </p:stCondLst>
                                  <p:childTnLst>
                                    <p:animMotion origin="layout" path="M -0.02865 -1.85185E-6 L -0.42292 -1.85185E-6 " pathEditMode="relative" rAng="0" ptsTypes="AA">
                                      <p:cBhvr>
                                        <p:cTn id="13" dur="500" fill="hold"/>
                                        <p:tgtEl>
                                          <p:spTgt spid="13"/>
                                        </p:tgtEl>
                                        <p:attrNameLst>
                                          <p:attrName>ppt_x</p:attrName>
                                          <p:attrName>ppt_y</p:attrName>
                                        </p:attrNameLst>
                                      </p:cBhvr>
                                      <p:rCtr x="-197" y="0"/>
                                    </p:animMotion>
                                  </p:childTnLst>
                                </p:cTn>
                              </p:par>
                            </p:childTnLst>
                          </p:cTn>
                        </p:par>
                        <p:par>
                          <p:cTn id="14" fill="hold">
                            <p:stCondLst>
                              <p:cond delay="1500"/>
                            </p:stCondLst>
                            <p:childTnLst>
                              <p:par>
                                <p:cTn id="15" presetID="0" presetClass="path" presetSubtype="0" accel="50000" decel="50000" fill="hold" nodeType="afterEffect">
                                  <p:stCondLst>
                                    <p:cond delay="0"/>
                                  </p:stCondLst>
                                  <p:childTnLst>
                                    <p:animMotion origin="layout" path="M -0.02379 -0.01412 C -0.0474 0.00833 -0.07083 0.03102 -0.10208 0.04722 C -0.13299 0.06342 -0.19236 0.07662 -0.21007 0.08287 " pathEditMode="relative" rAng="0" ptsTypes="aaA">
                                      <p:cBhvr>
                                        <p:cTn id="16" dur="500" fill="hold"/>
                                        <p:tgtEl>
                                          <p:spTgt spid="12"/>
                                        </p:tgtEl>
                                        <p:attrNameLst>
                                          <p:attrName>ppt_x</p:attrName>
                                          <p:attrName>ppt_y</p:attrName>
                                        </p:attrNameLst>
                                      </p:cBhvr>
                                      <p:rCtr x="-93" y="48"/>
                                    </p:animMotion>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2.77778E-7 -0.01204 L -0.00087 0.20556 " pathEditMode="relative" rAng="0" ptsTypes="AA">
                                      <p:cBhvr>
                                        <p:cTn id="19" dur="500" fill="hold"/>
                                        <p:tgtEl>
                                          <p:spTgt spid="11"/>
                                        </p:tgtEl>
                                        <p:attrNameLst>
                                          <p:attrName>ppt_x</p:attrName>
                                          <p:attrName>ppt_y</p:attrName>
                                        </p:attrNameLst>
                                      </p:cBhvr>
                                      <p:rCtr x="-1" y="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professional Panels:</a:t>
            </a:r>
            <a:endParaRPr lang="de-DE" dirty="0"/>
          </a:p>
        </p:txBody>
      </p:sp>
      <p:sp>
        <p:nvSpPr>
          <p:cNvPr id="7" name="Textplatzhalter 6"/>
          <p:cNvSpPr>
            <a:spLocks noGrp="1"/>
          </p:cNvSpPr>
          <p:nvPr>
            <p:ph type="body" idx="1"/>
          </p:nvPr>
        </p:nvSpPr>
        <p:spPr/>
        <p:txBody>
          <a:bodyPr/>
          <a:lstStyle/>
          <a:p>
            <a:r>
              <a:rPr lang="de-DE" dirty="0" smtClean="0"/>
              <a:t>Your benefits.</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20</a:t>
            </a:fld>
            <a:endParaRPr lang="de-DE"/>
          </a:p>
        </p:txBody>
      </p:sp>
      <p:sp>
        <p:nvSpPr>
          <p:cNvPr id="2" name="Datumsplatzhalter 1"/>
          <p:cNvSpPr>
            <a:spLocks noGrp="1"/>
          </p:cNvSpPr>
          <p:nvPr>
            <p:ph type="dt" sz="half" idx="10"/>
          </p:nvPr>
        </p:nvSpPr>
        <p:spPr/>
        <p:txBody>
          <a:bodyPr/>
          <a:lstStyle/>
          <a:p>
            <a:fld id="{3BB89634-14F8-4377-A8A7-66095F6E3317}"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r>
              <a:rPr lang="de-DE" dirty="0" smtClean="0">
                <a:solidFill>
                  <a:schemeClr val="tx2"/>
                </a:solidFill>
              </a:rPr>
              <a:t>The Touch Panel with a touch of ingenuity.</a:t>
            </a:r>
            <a:endParaRPr lang="de-DE" dirty="0">
              <a:solidFill>
                <a:schemeClr val="tx2"/>
              </a:solidFill>
            </a:endParaRPr>
          </a:p>
        </p:txBody>
      </p:sp>
      <p:sp>
        <p:nvSpPr>
          <p:cNvPr id="7" name="Inhaltsplatzhalter 6"/>
          <p:cNvSpPr>
            <a:spLocks noGrp="1"/>
          </p:cNvSpPr>
          <p:nvPr>
            <p:ph idx="1"/>
          </p:nvPr>
        </p:nvSpPr>
        <p:spPr>
          <a:xfrm>
            <a:off x="376308" y="1032847"/>
            <a:ext cx="8381052" cy="5140940"/>
          </a:xfrm>
        </p:spPr>
        <p:txBody>
          <a:bodyPr>
            <a:normAutofit/>
          </a:bodyPr>
          <a:lstStyle/>
          <a:p>
            <a:pPr marL="0" indent="0">
              <a:buNone/>
            </a:pPr>
            <a:r>
              <a:rPr lang="de-DE" dirty="0" smtClean="0"/>
              <a:t>professional Panels have an integrated web server. </a:t>
            </a:r>
            <a:br>
              <a:rPr lang="de-DE" dirty="0" smtClean="0"/>
            </a:br>
            <a:r>
              <a:rPr lang="de-DE" dirty="0" err="1" smtClean="0"/>
              <a:t>And</a:t>
            </a:r>
            <a:r>
              <a:rPr lang="de-DE" dirty="0" smtClean="0"/>
              <a:t> </a:t>
            </a:r>
            <a:r>
              <a:rPr lang="de-DE" dirty="0" err="1" smtClean="0"/>
              <a:t>that</a:t>
            </a:r>
            <a:r>
              <a:rPr lang="de-DE" dirty="0" smtClean="0"/>
              <a:t> brings you a giant step further.</a:t>
            </a:r>
          </a:p>
          <a:p>
            <a:r>
              <a:rPr lang="de-DE" b="0" dirty="0" smtClean="0"/>
              <a:t>With the professional Panels a database comunication is much easier to achieve .</a:t>
            </a:r>
          </a:p>
          <a:p>
            <a:r>
              <a:rPr lang="de-DE" b="0" dirty="0" smtClean="0"/>
              <a:t>That means that a fast and easy system control can take place.</a:t>
            </a:r>
          </a:p>
          <a:p>
            <a:r>
              <a:rPr lang="de-DE" b="0" dirty="0" smtClean="0"/>
              <a:t>Also the controlling of the system is thereby state of the art:</a:t>
            </a:r>
            <a:br>
              <a:rPr lang="de-DE" b="0" dirty="0" smtClean="0"/>
            </a:br>
            <a:r>
              <a:rPr lang="de-DE" b="0" dirty="0" smtClean="0"/>
              <a:t>All professional Panels of your production plant can be operated from any PC in your company, via a  free VNC client or already via many standard web browsers. Completely without any additional software.</a:t>
            </a:r>
          </a:p>
          <a:p>
            <a:endParaRPr lang="de-DE" b="0" dirty="0" smtClean="0"/>
          </a:p>
          <a:p>
            <a:pPr>
              <a:buNone/>
            </a:pPr>
            <a:r>
              <a:rPr lang="de-DE" dirty="0" smtClean="0"/>
              <a:t>But it doesn‘t have to stop there: professional Panels are capable of Teleservice.</a:t>
            </a:r>
            <a:endParaRPr lang="de-DE" b="0" dirty="0" smtClean="0"/>
          </a:p>
          <a:p>
            <a:pPr marL="182563" indent="-182563"/>
            <a:r>
              <a:rPr lang="de-DE" b="0" dirty="0" smtClean="0"/>
              <a:t>Due to the built-in Ethernet interface in the panels you also have the possibility of reaching your panels deployed worldwide via the VIPA Teleservice solution. </a:t>
            </a:r>
          </a:p>
          <a:p>
            <a:pPr marL="182563" indent="-182563"/>
            <a:r>
              <a:rPr lang="de-DE" b="0" dirty="0" smtClean="0"/>
              <a:t>Access to the web server to control and monitor your plant as well as a preventive alert for service purposes is no problem for us. </a:t>
            </a:r>
            <a:br>
              <a:rPr lang="de-DE" b="0" dirty="0" smtClean="0"/>
            </a:br>
            <a:r>
              <a:rPr lang="de-DE" b="0" dirty="0" smtClean="0"/>
              <a:t>Our products are perfectly aligned with each other for this.</a:t>
            </a:r>
          </a:p>
          <a:p>
            <a:endParaRPr lang="de-DE" b="0" dirty="0" smtClean="0"/>
          </a:p>
          <a:p>
            <a:endParaRPr lang="de-DE" b="0"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21</a:t>
            </a:fld>
            <a:endParaRPr lang="de-DE"/>
          </a:p>
        </p:txBody>
      </p:sp>
      <p:pic>
        <p:nvPicPr>
          <p:cNvPr id="9" name="Bild 8" descr="VIPA_System_TP_01-_Movicon0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01568" y="4867540"/>
            <a:ext cx="2503262" cy="2064200"/>
          </a:xfrm>
          <a:prstGeom prst="rect">
            <a:avLst/>
          </a:prstGeom>
        </p:spPr>
      </p:pic>
      <p:sp>
        <p:nvSpPr>
          <p:cNvPr id="2" name="Datumsplatzhalter 1"/>
          <p:cNvSpPr>
            <a:spLocks noGrp="1"/>
          </p:cNvSpPr>
          <p:nvPr>
            <p:ph type="dt" sz="half" idx="10"/>
          </p:nvPr>
        </p:nvSpPr>
        <p:spPr/>
        <p:txBody>
          <a:bodyPr/>
          <a:lstStyle/>
          <a:p>
            <a:fld id="{81C86B93-FA62-4731-8A36-BAB9B518A766}"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ung 18"/>
          <p:cNvGrpSpPr/>
          <p:nvPr/>
        </p:nvGrpSpPr>
        <p:grpSpPr>
          <a:xfrm>
            <a:off x="5504079" y="4027874"/>
            <a:ext cx="3109035" cy="1615708"/>
            <a:chOff x="5504079" y="3951671"/>
            <a:chExt cx="3109035" cy="1615708"/>
          </a:xfrm>
        </p:grpSpPr>
        <p:sp>
          <p:nvSpPr>
            <p:cNvPr id="20" name="Pfeil nach rechts 19"/>
            <p:cNvSpPr/>
            <p:nvPr/>
          </p:nvSpPr>
          <p:spPr>
            <a:xfrm rot="229507">
              <a:off x="5504079" y="3951671"/>
              <a:ext cx="3109035" cy="1615708"/>
            </a:xfrm>
            <a:prstGeom prst="rightArrow">
              <a:avLst>
                <a:gd name="adj1" fmla="val 50000"/>
                <a:gd name="adj2" fmla="val 55303"/>
              </a:avLst>
            </a:prstGeom>
            <a:gradFill flip="none" rotWithShape="1">
              <a:gsLst>
                <a:gs pos="0">
                  <a:schemeClr val="bg2">
                    <a:alpha val="80000"/>
                  </a:schemeClr>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6687245" y="4510756"/>
              <a:ext cx="1360129" cy="599724"/>
            </a:xfrm>
            <a:prstGeom prst="rect">
              <a:avLst/>
            </a:prstGeom>
            <a:noFill/>
          </p:spPr>
          <p:txBody>
            <a:bodyPr wrap="square" rtlCol="0" anchor="t" anchorCtr="0">
              <a:noAutofit/>
              <a:scene3d>
                <a:camera prst="orthographicFront">
                  <a:rot lat="780000" lon="780000" rev="0"/>
                </a:camera>
                <a:lightRig rig="threePt" dir="t"/>
              </a:scene3d>
            </a:bodyPr>
            <a:lstStyle/>
            <a:p>
              <a:pPr marL="0" indent="0"/>
              <a:r>
                <a:rPr lang="de-DE" sz="1400" dirty="0" smtClean="0">
                  <a:solidFill>
                    <a:srgbClr val="646566"/>
                  </a:solidFill>
                </a:rPr>
                <a:t>Open for every application</a:t>
              </a:r>
            </a:p>
          </p:txBody>
        </p:sp>
      </p:grpSp>
      <p:grpSp>
        <p:nvGrpSpPr>
          <p:cNvPr id="22" name="Gruppierung 21"/>
          <p:cNvGrpSpPr/>
          <p:nvPr/>
        </p:nvGrpSpPr>
        <p:grpSpPr>
          <a:xfrm>
            <a:off x="752629" y="3666278"/>
            <a:ext cx="2766271" cy="1679395"/>
            <a:chOff x="752629" y="3530806"/>
            <a:chExt cx="2766271" cy="1679395"/>
          </a:xfrm>
        </p:grpSpPr>
        <p:sp>
          <p:nvSpPr>
            <p:cNvPr id="23" name="Pfeil nach links 22"/>
            <p:cNvSpPr/>
            <p:nvPr/>
          </p:nvSpPr>
          <p:spPr>
            <a:xfrm rot="253905">
              <a:off x="752629" y="3530806"/>
              <a:ext cx="2640756" cy="1679395"/>
            </a:xfrm>
            <a:prstGeom prst="leftArrow">
              <a:avLst>
                <a:gd name="adj1" fmla="val 50000"/>
                <a:gd name="adj2" fmla="val 67154"/>
              </a:avLst>
            </a:prstGeom>
            <a:gradFill flip="none" rotWithShape="1">
              <a:gsLst>
                <a:gs pos="0">
                  <a:schemeClr val="accent6"/>
                </a:gs>
                <a:gs pos="100000">
                  <a:schemeClr val="bg2">
                    <a:alpha val="5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p:cNvSpPr txBox="1"/>
            <p:nvPr/>
          </p:nvSpPr>
          <p:spPr>
            <a:xfrm>
              <a:off x="1375855" y="3953438"/>
              <a:ext cx="2143045" cy="903860"/>
            </a:xfrm>
            <a:prstGeom prst="rect">
              <a:avLst/>
            </a:prstGeom>
            <a:noFill/>
          </p:spPr>
          <p:txBody>
            <a:bodyPr wrap="square" rtlCol="0" anchor="t" anchorCtr="0">
              <a:noAutofit/>
              <a:scene3d>
                <a:camera prst="orthographicFront">
                  <a:rot lat="780000" lon="780000" rev="0"/>
                </a:camera>
                <a:lightRig rig="threePt" dir="t"/>
              </a:scene3d>
            </a:bodyPr>
            <a:lstStyle/>
            <a:p>
              <a:r>
                <a:rPr lang="de-DE" sz="1400" dirty="0" smtClean="0">
                  <a:solidFill>
                    <a:srgbClr val="646566"/>
                  </a:solidFill>
                </a:rPr>
                <a:t>Open for systems</a:t>
              </a:r>
              <a:br>
                <a:rPr lang="de-DE" sz="1400" dirty="0" smtClean="0">
                  <a:solidFill>
                    <a:srgbClr val="646566"/>
                  </a:solidFill>
                </a:rPr>
              </a:br>
              <a:r>
                <a:rPr lang="de-DE" sz="1400" dirty="0" smtClean="0">
                  <a:solidFill>
                    <a:srgbClr val="646566"/>
                  </a:solidFill>
                </a:rPr>
                <a:t>of other CPU</a:t>
              </a:r>
              <a:br>
                <a:rPr lang="de-DE" sz="1400" dirty="0" smtClean="0">
                  <a:solidFill>
                    <a:srgbClr val="646566"/>
                  </a:solidFill>
                </a:rPr>
              </a:br>
              <a:r>
                <a:rPr lang="de-DE" sz="1400" dirty="0" smtClean="0">
                  <a:solidFill>
                    <a:srgbClr val="646566"/>
                  </a:solidFill>
                </a:rPr>
                <a:t>manufacturers</a:t>
              </a:r>
            </a:p>
          </p:txBody>
        </p:sp>
      </p:grpSp>
      <p:sp>
        <p:nvSpPr>
          <p:cNvPr id="2" name="Titel 1"/>
          <p:cNvSpPr>
            <a:spLocks noGrp="1"/>
          </p:cNvSpPr>
          <p:nvPr>
            <p:ph type="title"/>
          </p:nvPr>
        </p:nvSpPr>
        <p:spPr>
          <a:xfrm>
            <a:off x="376904" y="245811"/>
            <a:ext cx="8767095" cy="1106127"/>
          </a:xfrm>
        </p:spPr>
        <p:txBody>
          <a:bodyPr/>
          <a:lstStyle/>
          <a:p>
            <a:r>
              <a:rPr lang="de-DE" dirty="0" smtClean="0"/>
              <a:t>It‘s flexible, and makes you flexible.</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22</a:t>
            </a:fld>
            <a:endParaRPr lang="de-DE"/>
          </a:p>
        </p:txBody>
      </p:sp>
      <p:grpSp>
        <p:nvGrpSpPr>
          <p:cNvPr id="7" name="Gruppierung 25"/>
          <p:cNvGrpSpPr/>
          <p:nvPr/>
        </p:nvGrpSpPr>
        <p:grpSpPr>
          <a:xfrm>
            <a:off x="3045214" y="5382863"/>
            <a:ext cx="2358658" cy="1311140"/>
            <a:chOff x="2984478" y="5448710"/>
            <a:chExt cx="2535222" cy="1409289"/>
          </a:xfrm>
        </p:grpSpPr>
        <p:sp>
          <p:nvSpPr>
            <p:cNvPr id="15" name="Pfeil nach unten 14"/>
            <p:cNvSpPr/>
            <p:nvPr/>
          </p:nvSpPr>
          <p:spPr>
            <a:xfrm>
              <a:off x="2984478" y="5448710"/>
              <a:ext cx="2535222" cy="1409289"/>
            </a:xfrm>
            <a:prstGeom prst="downArrow">
              <a:avLst>
                <a:gd name="adj1" fmla="val 64770"/>
                <a:gd name="adj2" fmla="val 39040"/>
              </a:avLst>
            </a:prstGeom>
            <a:gradFill flip="none" rotWithShape="1">
              <a:gsLst>
                <a:gs pos="19000">
                  <a:schemeClr val="accent2">
                    <a:alpha val="49000"/>
                  </a:schemeClr>
                </a:gs>
                <a:gs pos="100000">
                  <a:schemeClr val="tx2"/>
                </a:gs>
              </a:gsLst>
              <a:lin ang="16200000" scaled="0"/>
              <a:tileRect/>
            </a:gradFill>
            <a:ln>
              <a:noFill/>
            </a:ln>
            <a:effectLst/>
            <a:scene3d>
              <a:camera prst="perspectiveFront" fov="0">
                <a:rot lat="20160000" lon="2100000" rev="201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p:nvSpPr>
          <p:spPr>
            <a:xfrm>
              <a:off x="3675624" y="6170999"/>
              <a:ext cx="1507067" cy="567267"/>
            </a:xfrm>
            <a:prstGeom prst="rect">
              <a:avLst/>
            </a:prstGeom>
            <a:noFill/>
            <a:scene3d>
              <a:camera prst="orthographicFront">
                <a:rot lat="20160000" lon="2100000" rev="20160000"/>
              </a:camera>
              <a:lightRig rig="threePt" dir="t"/>
            </a:scene3d>
            <a:sp3d z="469900"/>
          </p:spPr>
          <p:txBody>
            <a:bodyPr wrap="square" rtlCol="0" anchor="ctr" anchorCtr="0">
              <a:noAutofit/>
            </a:bodyPr>
            <a:lstStyle/>
            <a:p>
              <a:pPr marL="0" indent="0" algn="ctr"/>
              <a:r>
                <a:rPr lang="de-DE" sz="1600" dirty="0" smtClean="0">
                  <a:solidFill>
                    <a:schemeClr val="tx2"/>
                  </a:solidFill>
                </a:rPr>
                <a:t>Open for your runtime</a:t>
              </a:r>
            </a:p>
          </p:txBody>
        </p:sp>
      </p:grpSp>
      <p:sp>
        <p:nvSpPr>
          <p:cNvPr id="30" name="Inhaltsplatzhalter 2"/>
          <p:cNvSpPr txBox="1">
            <a:spLocks/>
          </p:cNvSpPr>
          <p:nvPr/>
        </p:nvSpPr>
        <p:spPr>
          <a:xfrm>
            <a:off x="376904" y="2833843"/>
            <a:ext cx="8628146" cy="752417"/>
          </a:xfrm>
          <a:prstGeom prst="rect">
            <a:avLst/>
          </a:prstGeom>
        </p:spPr>
        <p:txBody>
          <a:bodyPr vert="horz" lIns="91440" tIns="45720" rIns="91440" bIns="45720" rtlCol="0">
            <a:normAutofit/>
          </a:bodyPr>
          <a:lstStyle/>
          <a:p>
            <a:pPr marL="180975" lvl="0" indent="-180975">
              <a:lnSpc>
                <a:spcPts val="2000"/>
              </a:lnSpc>
              <a:spcBef>
                <a:spcPts val="400"/>
              </a:spcBef>
              <a:buClr>
                <a:srgbClr val="199263"/>
              </a:buClr>
              <a:buFont typeface="Arial"/>
              <a:buChar char="•"/>
              <a:defRPr/>
            </a:pPr>
            <a:r>
              <a:rPr lang="de-DE" sz="1400" dirty="0" smtClean="0">
                <a:solidFill>
                  <a:srgbClr val="646566"/>
                </a:solidFill>
                <a:sym typeface="Wingdings" pitchFamily="2" charset="2"/>
              </a:rPr>
              <a:t>Choose what you need: With or without Movicon-Runtime </a:t>
            </a:r>
            <a:br>
              <a:rPr lang="de-DE" sz="1400" dirty="0" smtClean="0">
                <a:solidFill>
                  <a:srgbClr val="646566"/>
                </a:solidFill>
                <a:sym typeface="Wingdings" pitchFamily="2" charset="2"/>
              </a:rPr>
            </a:br>
            <a:r>
              <a:rPr lang="de-DE" sz="1400" dirty="0" smtClean="0">
                <a:solidFill>
                  <a:srgbClr val="646566"/>
                </a:solidFill>
                <a:sym typeface="Wingdings" pitchFamily="2" charset="2"/>
              </a:rPr>
              <a:t>(so that you can install your own runtime engine).</a:t>
            </a: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p:txBody>
      </p:sp>
      <p:sp>
        <p:nvSpPr>
          <p:cNvPr id="36" name="Inhaltsplatzhalter 2"/>
          <p:cNvSpPr txBox="1">
            <a:spLocks/>
          </p:cNvSpPr>
          <p:nvPr/>
        </p:nvSpPr>
        <p:spPr>
          <a:xfrm>
            <a:off x="376905" y="1012180"/>
            <a:ext cx="8309895" cy="1316151"/>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buFont typeface="Arial"/>
              <a:buNone/>
              <a:tabLst/>
              <a:defRPr/>
            </a:pPr>
            <a:r>
              <a:rPr kumimoji="0" lang="de-DE" sz="1400" b="1" i="0" u="none" strike="noStrike" kern="1200" cap="none" spc="0" normalizeH="0" baseline="0" noProof="0" dirty="0" smtClean="0">
                <a:ln>
                  <a:noFill/>
                </a:ln>
                <a:solidFill>
                  <a:srgbClr val="646566"/>
                </a:solidFill>
                <a:effectLst/>
                <a:uLnTx/>
                <a:uFillTx/>
                <a:latin typeface="+mn-lt"/>
                <a:ea typeface="+mn-ea"/>
                <a:cs typeface="+mn-cs"/>
              </a:rPr>
              <a:t>Open for everything:</a:t>
            </a:r>
          </a:p>
          <a:p>
            <a:pPr>
              <a:lnSpc>
                <a:spcPts val="2000"/>
              </a:lnSpc>
              <a:spcBef>
                <a:spcPts val="400"/>
              </a:spcBef>
            </a:pPr>
            <a:r>
              <a:rPr lang="de-DE" sz="1400" dirty="0" smtClean="0"/>
              <a:t>Compatible with all </a:t>
            </a:r>
            <a:r>
              <a:rPr lang="de-DE" sz="1400" dirty="0" smtClean="0">
                <a:solidFill>
                  <a:srgbClr val="19925D"/>
                </a:solidFill>
              </a:rPr>
              <a:t>systems, </a:t>
            </a:r>
            <a:r>
              <a:rPr lang="de-DE" sz="1400" dirty="0" smtClean="0"/>
              <a:t>also of other manufacturers. Because the necessary drivers are present: </a:t>
            </a:r>
            <a:br>
              <a:rPr lang="de-DE" sz="1400" dirty="0" smtClean="0"/>
            </a:br>
            <a:r>
              <a:rPr lang="de-DE" sz="1400" dirty="0" smtClean="0"/>
              <a:t>Modbus RTU, Modbus TCP, MPI-PC-Adapter, PPI, S5-CPU, S7-TCP, VIPA-MPI and VIPA-PROFIBUS-DP-Slave. Additional drivers can easily be installed at a later date.</a:t>
            </a:r>
          </a:p>
        </p:txBody>
      </p:sp>
      <p:sp>
        <p:nvSpPr>
          <p:cNvPr id="37" name="Inhaltsplatzhalter 2"/>
          <p:cNvSpPr txBox="1">
            <a:spLocks/>
          </p:cNvSpPr>
          <p:nvPr/>
        </p:nvSpPr>
        <p:spPr>
          <a:xfrm>
            <a:off x="376904" y="2239589"/>
            <a:ext cx="8628146" cy="1000093"/>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tabLst/>
              <a:defRPr/>
            </a:pPr>
            <a:r>
              <a:rPr kumimoji="0" lang="de-DE" sz="1400" b="1" i="0" u="none" strike="noStrike" kern="1200" cap="none" spc="0" normalizeH="0" baseline="0" noProof="0" dirty="0" smtClean="0">
                <a:ln>
                  <a:noFill/>
                </a:ln>
                <a:solidFill>
                  <a:srgbClr val="646566"/>
                </a:solidFill>
                <a:effectLst/>
                <a:uLnTx/>
                <a:uFillTx/>
                <a:latin typeface="+mn-lt"/>
                <a:ea typeface="+mn-ea"/>
                <a:cs typeface="+mn-cs"/>
              </a:rPr>
              <a:t>Open</a:t>
            </a:r>
            <a:r>
              <a:rPr kumimoji="0" lang="de-DE" sz="1400" b="1" i="0" u="none" strike="noStrike" kern="1200" cap="none" spc="0" normalizeH="0" noProof="0" dirty="0" smtClean="0">
                <a:ln>
                  <a:noFill/>
                </a:ln>
                <a:solidFill>
                  <a:srgbClr val="646566"/>
                </a:solidFill>
                <a:effectLst/>
                <a:uLnTx/>
                <a:uFillTx/>
                <a:latin typeface="+mn-lt"/>
                <a:ea typeface="+mn-ea"/>
                <a:cs typeface="+mn-cs"/>
              </a:rPr>
              <a:t> for you</a:t>
            </a:r>
            <a:r>
              <a:rPr kumimoji="0" lang="de-DE" sz="1400" b="1" i="0" u="none" strike="noStrike" kern="1200" cap="none" spc="0" normalizeH="0" baseline="0" noProof="0" dirty="0" smtClean="0">
                <a:ln>
                  <a:noFill/>
                </a:ln>
                <a:solidFill>
                  <a:srgbClr val="646566"/>
                </a:solidFill>
                <a:effectLst/>
                <a:uLnTx/>
                <a:uFillTx/>
                <a:latin typeface="+mn-lt"/>
                <a:ea typeface="+mn-ea"/>
                <a:cs typeface="+mn-cs"/>
              </a:rPr>
              <a:t>:</a:t>
            </a:r>
          </a:p>
          <a:p>
            <a:pPr marL="180975" lvl="0" indent="-180975">
              <a:lnSpc>
                <a:spcPts val="2000"/>
              </a:lnSpc>
              <a:spcBef>
                <a:spcPts val="400"/>
              </a:spcBef>
              <a:buClr>
                <a:srgbClr val="199263"/>
              </a:buClr>
              <a:buFont typeface="Arial"/>
              <a:buChar char="•"/>
              <a:defRPr/>
            </a:pPr>
            <a:r>
              <a:rPr kumimoji="0" lang="de-DE" sz="1400" b="0" i="0" u="none" strike="noStrike" kern="1200" cap="none" spc="0" normalizeH="0" baseline="0" noProof="0" dirty="0" smtClean="0">
                <a:ln>
                  <a:noFill/>
                </a:ln>
                <a:solidFill>
                  <a:srgbClr val="646566"/>
                </a:solidFill>
                <a:effectLst/>
                <a:uLnTx/>
                <a:uFillTx/>
                <a:latin typeface="+mn-lt"/>
                <a:ea typeface="+mn-ea"/>
                <a:cs typeface="+mn-cs"/>
              </a:rPr>
              <a:t>professional Panels </a:t>
            </a:r>
            <a:r>
              <a:rPr lang="de-DE" sz="1400" dirty="0" smtClean="0">
                <a:solidFill>
                  <a:srgbClr val="646566"/>
                </a:solidFill>
              </a:rPr>
              <a:t>are </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so flexible, </a:t>
            </a:r>
            <a:r>
              <a:rPr lang="de-DE" sz="1400" dirty="0" smtClean="0">
                <a:solidFill>
                  <a:srgbClr val="646566"/>
                </a:solidFill>
              </a:rPr>
              <a:t>that you can program every application in your company yourself.</a:t>
            </a: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p:txBody>
      </p:sp>
      <p:pic>
        <p:nvPicPr>
          <p:cNvPr id="27" name="Bild 26" descr="VIPA_System_TP_01-_Movicon01.png"/>
          <p:cNvPicPr>
            <a:picLocks noChangeAspect="1"/>
          </p:cNvPicPr>
          <p:nvPr/>
        </p:nvPicPr>
        <p:blipFill>
          <a:blip r:embed="rId3" cstate="print">
            <a:extLst>
              <a:ext uri="{28A0092B-C50C-407E-A947-70E740481C1C}">
                <a14:useLocalDpi xmlns:a14="http://schemas.microsoft.com/office/drawing/2010/main"/>
              </a:ext>
            </a:extLst>
          </a:blip>
          <a:srcRect l="16956" b="11986"/>
          <a:stretch>
            <a:fillRect/>
          </a:stretch>
        </p:blipFill>
        <p:spPr>
          <a:xfrm>
            <a:off x="2943778" y="3408620"/>
            <a:ext cx="3163963" cy="2765167"/>
          </a:xfrm>
          <a:prstGeom prst="rect">
            <a:avLst/>
          </a:prstGeom>
        </p:spPr>
      </p:pic>
      <p:sp>
        <p:nvSpPr>
          <p:cNvPr id="3" name="Datumsplatzhalter 2"/>
          <p:cNvSpPr>
            <a:spLocks noGrp="1"/>
          </p:cNvSpPr>
          <p:nvPr>
            <p:ph type="dt" sz="half" idx="10"/>
          </p:nvPr>
        </p:nvSpPr>
        <p:spPr/>
        <p:txBody>
          <a:bodyPr/>
          <a:lstStyle/>
          <a:p>
            <a:fld id="{BF01F0ED-0D47-4D27-9897-F1EC391D3AA3}"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childTnLst>
                          </p:cTn>
                        </p:par>
                        <p:par>
                          <p:cTn id="17" fill="hold">
                            <p:stCondLst>
                              <p:cond delay="500"/>
                            </p:stCondLst>
                            <p:childTnLst>
                              <p:par>
                                <p:cTn id="18" presetID="9" presetClass="entr" presetSubtype="0" fill="hold" nodeType="after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p:cNvSpPr/>
          <p:nvPr/>
        </p:nvSpPr>
        <p:spPr>
          <a:xfrm>
            <a:off x="-227" y="5434838"/>
            <a:ext cx="9144000" cy="680004"/>
          </a:xfrm>
          <a:prstGeom prst="rect">
            <a:avLst/>
          </a:prstGeom>
          <a:gradFill flip="none" rotWithShape="1">
            <a:gsLst>
              <a:gs pos="0">
                <a:schemeClr val="tx2"/>
              </a:gs>
              <a:gs pos="100000">
                <a:schemeClr val="accent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39" name="Rechteck 38"/>
          <p:cNvSpPr/>
          <p:nvPr/>
        </p:nvSpPr>
        <p:spPr>
          <a:xfrm>
            <a:off x="7875083" y="-33868"/>
            <a:ext cx="1268917" cy="54687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5"/>
          <p:cNvSpPr>
            <a:spLocks noGrp="1"/>
          </p:cNvSpPr>
          <p:nvPr>
            <p:ph type="title"/>
          </p:nvPr>
        </p:nvSpPr>
        <p:spPr/>
        <p:txBody>
          <a:bodyPr/>
          <a:lstStyle/>
          <a:p>
            <a:r>
              <a:rPr lang="de-DE" dirty="0" smtClean="0"/>
              <a:t>Only here.</a:t>
            </a:r>
            <a:endParaRPr lang="de-DE" dirty="0"/>
          </a:p>
        </p:txBody>
      </p:sp>
      <p:sp>
        <p:nvSpPr>
          <p:cNvPr id="7" name="Inhaltsplatzhalter 6"/>
          <p:cNvSpPr>
            <a:spLocks noGrp="1"/>
          </p:cNvSpPr>
          <p:nvPr>
            <p:ph idx="1"/>
          </p:nvPr>
        </p:nvSpPr>
        <p:spPr>
          <a:xfrm>
            <a:off x="376308" y="861095"/>
            <a:ext cx="7102396" cy="1098973"/>
          </a:xfrm>
        </p:spPr>
        <p:txBody>
          <a:bodyPr>
            <a:normAutofit/>
          </a:bodyPr>
          <a:lstStyle/>
          <a:p>
            <a:pPr marL="0" indent="0">
              <a:buNone/>
            </a:pPr>
            <a:r>
              <a:rPr lang="de-DE" dirty="0" smtClean="0"/>
              <a:t>professional Panels from VIPA combine the most modern features on the market. Now a further two highlights have been added, that only exist in the professional Panels from VIPA.</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23</a:t>
            </a:fld>
            <a:endParaRPr lang="de-DE"/>
          </a:p>
        </p:txBody>
      </p:sp>
      <p:pic>
        <p:nvPicPr>
          <p:cNvPr id="9" name="Picture 6" descr="TPsideview"/>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894746" y="4777436"/>
            <a:ext cx="2843160" cy="983530"/>
          </a:xfrm>
          <a:prstGeom prst="rect">
            <a:avLst/>
          </a:prstGeom>
          <a:noFill/>
        </p:spPr>
      </p:pic>
      <p:grpSp>
        <p:nvGrpSpPr>
          <p:cNvPr id="40" name="Gruppierung 39"/>
          <p:cNvGrpSpPr/>
          <p:nvPr/>
        </p:nvGrpSpPr>
        <p:grpSpPr>
          <a:xfrm>
            <a:off x="5234226" y="5468706"/>
            <a:ext cx="2297534" cy="1335380"/>
            <a:chOff x="5599152" y="4922590"/>
            <a:chExt cx="2297534" cy="1335380"/>
          </a:xfrm>
        </p:grpSpPr>
        <p:sp>
          <p:nvSpPr>
            <p:cNvPr id="10" name="Text Box 7"/>
            <p:cNvSpPr txBox="1">
              <a:spLocks noChangeArrowheads="1"/>
            </p:cNvSpPr>
            <p:nvPr/>
          </p:nvSpPr>
          <p:spPr bwMode="gray">
            <a:xfrm rot="10800000">
              <a:off x="5599152" y="5335773"/>
              <a:ext cx="371998" cy="922197"/>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dirty="0">
                  <a:solidFill>
                    <a:schemeClr val="bg1"/>
                  </a:solidFill>
                </a:rPr>
                <a:t>RS </a:t>
              </a:r>
              <a:r>
                <a:rPr lang="de-DE" sz="1000" b="0" dirty="0" smtClean="0">
                  <a:solidFill>
                    <a:schemeClr val="bg1"/>
                  </a:solidFill>
                </a:rPr>
                <a:t>422/485</a:t>
              </a:r>
              <a:endParaRPr lang="de-DE" sz="1000" b="0" dirty="0">
                <a:solidFill>
                  <a:schemeClr val="bg1"/>
                </a:solidFill>
              </a:endParaRPr>
            </a:p>
          </p:txBody>
        </p:sp>
        <p:sp>
          <p:nvSpPr>
            <p:cNvPr id="11" name="Text Box 8"/>
            <p:cNvSpPr txBox="1">
              <a:spLocks noChangeArrowheads="1"/>
            </p:cNvSpPr>
            <p:nvPr/>
          </p:nvSpPr>
          <p:spPr bwMode="gray">
            <a:xfrm rot="10800000">
              <a:off x="6059136" y="5360843"/>
              <a:ext cx="371998" cy="897127"/>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dirty="0">
                  <a:solidFill>
                    <a:srgbClr val="FFFFFF"/>
                  </a:solidFill>
                </a:rPr>
                <a:t>RS 232</a:t>
              </a:r>
            </a:p>
          </p:txBody>
        </p:sp>
        <p:sp>
          <p:nvSpPr>
            <p:cNvPr id="12" name="Text Box 9"/>
            <p:cNvSpPr txBox="1">
              <a:spLocks noChangeArrowheads="1"/>
            </p:cNvSpPr>
            <p:nvPr/>
          </p:nvSpPr>
          <p:spPr bwMode="gray">
            <a:xfrm rot="10800000">
              <a:off x="6461171" y="4989049"/>
              <a:ext cx="525886" cy="1268921"/>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a:solidFill>
                    <a:srgbClr val="FFFFFF"/>
                  </a:solidFill>
                </a:rPr>
                <a:t>MPI, PROFIBUS, RS 485 oder CAN</a:t>
              </a:r>
            </a:p>
          </p:txBody>
        </p:sp>
        <p:sp>
          <p:nvSpPr>
            <p:cNvPr id="13" name="Text Box 10"/>
            <p:cNvSpPr txBox="1">
              <a:spLocks noChangeArrowheads="1"/>
            </p:cNvSpPr>
            <p:nvPr/>
          </p:nvSpPr>
          <p:spPr bwMode="gray">
            <a:xfrm rot="10800000">
              <a:off x="7048856" y="5360843"/>
              <a:ext cx="371998" cy="897127"/>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dirty="0">
                  <a:solidFill>
                    <a:srgbClr val="FFFFFF"/>
                  </a:solidFill>
                </a:rPr>
                <a:t>USB-B</a:t>
              </a:r>
            </a:p>
          </p:txBody>
        </p:sp>
        <p:sp>
          <p:nvSpPr>
            <p:cNvPr id="14" name="Text Box 11"/>
            <p:cNvSpPr txBox="1">
              <a:spLocks noChangeArrowheads="1"/>
            </p:cNvSpPr>
            <p:nvPr/>
          </p:nvSpPr>
          <p:spPr bwMode="gray">
            <a:xfrm rot="10800000">
              <a:off x="6869938" y="5360843"/>
              <a:ext cx="371998" cy="897127"/>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dirty="0">
                  <a:solidFill>
                    <a:srgbClr val="FFFFFF"/>
                  </a:solidFill>
                </a:rPr>
                <a:t>USB-A</a:t>
              </a:r>
            </a:p>
          </p:txBody>
        </p:sp>
        <p:sp>
          <p:nvSpPr>
            <p:cNvPr id="15" name="Text Box 12"/>
            <p:cNvSpPr txBox="1">
              <a:spLocks noChangeArrowheads="1"/>
            </p:cNvSpPr>
            <p:nvPr/>
          </p:nvSpPr>
          <p:spPr bwMode="gray">
            <a:xfrm rot="10800000">
              <a:off x="7301419" y="5108327"/>
              <a:ext cx="371998" cy="1149643"/>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dirty="0">
                  <a:solidFill>
                    <a:schemeClr val="bg1"/>
                  </a:solidFill>
                </a:rPr>
                <a:t>Ethernet 10/100</a:t>
              </a:r>
            </a:p>
          </p:txBody>
        </p:sp>
        <p:sp>
          <p:nvSpPr>
            <p:cNvPr id="16" name="Text Box 13"/>
            <p:cNvSpPr txBox="1">
              <a:spLocks noChangeArrowheads="1"/>
            </p:cNvSpPr>
            <p:nvPr/>
          </p:nvSpPr>
          <p:spPr bwMode="gray">
            <a:xfrm rot="10800000">
              <a:off x="7524688" y="5360843"/>
              <a:ext cx="371998" cy="897127"/>
            </a:xfrm>
            <a:prstGeom prst="rect">
              <a:avLst/>
            </a:prstGeom>
            <a:noFill/>
            <a:ln w="28575">
              <a:noFill/>
              <a:miter lim="800000"/>
              <a:headEnd/>
              <a:tailEnd/>
            </a:ln>
            <a:effectLst/>
          </p:spPr>
          <p:txBody>
            <a:bodyPr vert="eaVert" wrap="square" lIns="108000" tIns="108000" rIns="108000" bIns="108000">
              <a:prstTxWarp prst="textNoShape">
                <a:avLst/>
              </a:prstTxWarp>
              <a:spAutoFit/>
            </a:bodyPr>
            <a:lstStyle/>
            <a:p>
              <a:pPr>
                <a:spcBef>
                  <a:spcPct val="50000"/>
                </a:spcBef>
              </a:pPr>
              <a:r>
                <a:rPr lang="de-DE" sz="1000" b="0" dirty="0">
                  <a:solidFill>
                    <a:schemeClr val="bg1"/>
                  </a:solidFill>
                </a:rPr>
                <a:t>Power</a:t>
              </a:r>
            </a:p>
          </p:txBody>
        </p:sp>
        <p:cxnSp>
          <p:nvCxnSpPr>
            <p:cNvPr id="25" name="Gerade Verbindung 24"/>
            <p:cNvCxnSpPr/>
            <p:nvPr/>
          </p:nvCxnSpPr>
          <p:spPr>
            <a:xfrm rot="5400000">
              <a:off x="5557145" y="5158163"/>
              <a:ext cx="471146"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rot="5400000">
              <a:off x="5888082" y="5287918"/>
              <a:ext cx="732244"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rot="5400000">
              <a:off x="6654010" y="5018866"/>
              <a:ext cx="178922"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rot="5400000">
              <a:off x="6681939" y="5295527"/>
              <a:ext cx="732244"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rot="5400000">
              <a:off x="6880059" y="5295527"/>
              <a:ext cx="732244"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rot="16200000" flipH="1">
              <a:off x="7336742" y="5072523"/>
              <a:ext cx="284651" cy="1"/>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rot="5400000">
              <a:off x="7321984" y="5334979"/>
              <a:ext cx="800681"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36" name="Bild 35" descr="Halterung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75083" y="1920651"/>
            <a:ext cx="1314430" cy="1138391"/>
          </a:xfrm>
          <a:prstGeom prst="rect">
            <a:avLst/>
          </a:prstGeom>
        </p:spPr>
      </p:pic>
      <p:sp>
        <p:nvSpPr>
          <p:cNvPr id="37" name="Inhaltsplatzhalter 6"/>
          <p:cNvSpPr txBox="1">
            <a:spLocks/>
          </p:cNvSpPr>
          <p:nvPr/>
        </p:nvSpPr>
        <p:spPr>
          <a:xfrm>
            <a:off x="376904" y="1814894"/>
            <a:ext cx="6054230" cy="496734"/>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tabLst/>
              <a:defRPr/>
            </a:pPr>
            <a:r>
              <a:rPr kumimoji="0" lang="de-DE" sz="1400" b="1" i="0" u="none" strike="noStrike" kern="1200" cap="none" spc="0" normalizeH="0" baseline="0" noProof="0" dirty="0" smtClean="0">
                <a:ln>
                  <a:noFill/>
                </a:ln>
                <a:solidFill>
                  <a:srgbClr val="19925D"/>
                </a:solidFill>
                <a:effectLst/>
                <a:uLnTx/>
                <a:uFillTx/>
                <a:latin typeface="+mn-lt"/>
                <a:ea typeface="+mn-ea"/>
                <a:cs typeface="+mn-cs"/>
              </a:rPr>
              <a:t>Ultra-simple</a:t>
            </a:r>
            <a:r>
              <a:rPr kumimoji="0" lang="de-DE" sz="1400" b="1" i="0" u="none" strike="noStrike" kern="1200" cap="none" spc="0" normalizeH="0" noProof="0" dirty="0" smtClean="0">
                <a:ln>
                  <a:noFill/>
                </a:ln>
                <a:solidFill>
                  <a:srgbClr val="19925D"/>
                </a:solidFill>
                <a:effectLst/>
                <a:uLnTx/>
                <a:uFillTx/>
                <a:latin typeface="+mn-lt"/>
                <a:ea typeface="+mn-ea"/>
                <a:cs typeface="+mn-cs"/>
              </a:rPr>
              <a:t> assembly by our patented mounting bracket.</a:t>
            </a:r>
            <a:endParaRPr lang="de-DE" sz="1400" b="1" noProof="0" dirty="0" smtClean="0">
              <a:solidFill>
                <a:srgbClr val="19925D"/>
              </a:solidFill>
            </a:endParaRPr>
          </a:p>
        </p:txBody>
      </p:sp>
      <p:sp>
        <p:nvSpPr>
          <p:cNvPr id="38" name="Inhaltsplatzhalter 6"/>
          <p:cNvSpPr txBox="1">
            <a:spLocks/>
          </p:cNvSpPr>
          <p:nvPr/>
        </p:nvSpPr>
        <p:spPr>
          <a:xfrm>
            <a:off x="376905" y="2854618"/>
            <a:ext cx="5670867" cy="416336"/>
          </a:xfrm>
          <a:prstGeom prst="rect">
            <a:avLst/>
          </a:prstGeom>
        </p:spPr>
        <p:txBody>
          <a:bodyPr vert="horz" lIns="91440" tIns="45720" rIns="91440" bIns="45720" rtlCol="0">
            <a:normAutofit/>
          </a:bodyPr>
          <a:lstStyle/>
          <a:p>
            <a:pPr marL="180975" lvl="0" indent="-180975">
              <a:lnSpc>
                <a:spcPts val="2000"/>
              </a:lnSpc>
              <a:spcBef>
                <a:spcPts val="400"/>
              </a:spcBef>
              <a:buClr>
                <a:srgbClr val="199263"/>
              </a:buClr>
              <a:defRPr/>
            </a:pPr>
            <a:r>
              <a:rPr kumimoji="0" lang="de-DE" sz="1400" b="1" i="0" u="none" strike="noStrike" kern="1200" cap="none" spc="0" normalizeH="0" baseline="0" noProof="0" dirty="0" smtClean="0">
                <a:ln>
                  <a:noFill/>
                </a:ln>
                <a:solidFill>
                  <a:srgbClr val="19925D"/>
                </a:solidFill>
                <a:effectLst/>
                <a:uLnTx/>
                <a:uFillTx/>
                <a:latin typeface="+mn-lt"/>
                <a:ea typeface="+mn-ea"/>
                <a:cs typeface="+mn-cs"/>
              </a:rPr>
              <a:t>The largest selection</a:t>
            </a:r>
            <a:r>
              <a:rPr kumimoji="0" lang="de-DE" sz="1400" b="1" i="0" u="none" strike="noStrike" kern="1200" cap="none" spc="0" normalizeH="0" noProof="0" dirty="0" smtClean="0">
                <a:ln>
                  <a:noFill/>
                </a:ln>
                <a:solidFill>
                  <a:srgbClr val="19925D"/>
                </a:solidFill>
                <a:effectLst/>
                <a:uLnTx/>
                <a:uFillTx/>
                <a:latin typeface="+mn-lt"/>
                <a:ea typeface="+mn-ea"/>
                <a:cs typeface="+mn-cs"/>
              </a:rPr>
              <a:t> of interfaces on a panel</a:t>
            </a:r>
            <a:r>
              <a:rPr lang="de-DE" sz="1400" b="1" dirty="0" smtClean="0">
                <a:solidFill>
                  <a:srgbClr val="19925D"/>
                </a:solidFill>
              </a:rPr>
              <a:t>.</a:t>
            </a:r>
          </a:p>
        </p:txBody>
      </p:sp>
      <p:sp>
        <p:nvSpPr>
          <p:cNvPr id="28" name="Inhaltsplatzhalter 6"/>
          <p:cNvSpPr txBox="1">
            <a:spLocks/>
          </p:cNvSpPr>
          <p:nvPr/>
        </p:nvSpPr>
        <p:spPr>
          <a:xfrm>
            <a:off x="388449" y="2109310"/>
            <a:ext cx="7280488" cy="914400"/>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lang="de-DE" sz="1400" dirty="0" smtClean="0">
                <a:solidFill>
                  <a:srgbClr val="646566"/>
                </a:solidFill>
              </a:rPr>
              <a:t>No panel can be built in faster and easier. Guaranteed!</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kumimoji="0" lang="de-DE" sz="1400" i="0" u="none" strike="noStrike" kern="1200" cap="none" spc="0" normalizeH="0" noProof="0" dirty="0" smtClean="0">
                <a:ln>
                  <a:noFill/>
                </a:ln>
                <a:solidFill>
                  <a:srgbClr val="646566"/>
                </a:solidFill>
                <a:effectLst/>
                <a:uLnTx/>
                <a:uFillTx/>
                <a:latin typeface="+mn-lt"/>
                <a:ea typeface="+mn-ea"/>
                <a:cs typeface="+mn-cs"/>
              </a:rPr>
              <a:t>This mounting bracket is firmly integrated in </a:t>
            </a:r>
            <a:r>
              <a:rPr kumimoji="0" lang="de-DE" sz="1400" i="0" u="none" strike="noStrike" kern="1200" cap="none" spc="0" normalizeH="0" noProof="0" dirty="0" err="1" smtClean="0">
                <a:ln>
                  <a:noFill/>
                </a:ln>
                <a:solidFill>
                  <a:srgbClr val="646566"/>
                </a:solidFill>
                <a:effectLst/>
                <a:uLnTx/>
                <a:uFillTx/>
                <a:latin typeface="+mn-lt"/>
                <a:ea typeface="+mn-ea"/>
                <a:cs typeface="+mn-cs"/>
              </a:rPr>
              <a:t>the</a:t>
            </a:r>
            <a:r>
              <a:rPr kumimoji="0" lang="de-DE" sz="1400" i="0" u="none" strike="noStrike" kern="1200" cap="none" spc="0" normalizeH="0" noProof="0" dirty="0" smtClean="0">
                <a:ln>
                  <a:noFill/>
                </a:ln>
                <a:solidFill>
                  <a:srgbClr val="646566"/>
                </a:solidFill>
                <a:effectLst/>
                <a:uLnTx/>
                <a:uFillTx/>
                <a:latin typeface="+mn-lt"/>
                <a:ea typeface="+mn-ea"/>
                <a:cs typeface="+mn-cs"/>
              </a:rPr>
              <a:t> </a:t>
            </a:r>
            <a:r>
              <a:rPr kumimoji="0" lang="de-DE" sz="1400" i="0" u="none" strike="noStrike" kern="1200" cap="none" spc="0" normalizeH="0" noProof="0" dirty="0" err="1" smtClean="0">
                <a:ln>
                  <a:noFill/>
                </a:ln>
                <a:solidFill>
                  <a:srgbClr val="646566"/>
                </a:solidFill>
                <a:effectLst/>
                <a:uLnTx/>
                <a:uFillTx/>
                <a:latin typeface="+mn-lt"/>
                <a:ea typeface="+mn-ea"/>
                <a:cs typeface="+mn-cs"/>
              </a:rPr>
              <a:t>panel</a:t>
            </a:r>
            <a:r>
              <a:rPr kumimoji="0" lang="de-DE" sz="1400" i="0" u="none" strike="noStrike" kern="1200" cap="none" spc="0" normalizeH="0" noProof="0" dirty="0" smtClean="0">
                <a:ln>
                  <a:noFill/>
                </a:ln>
                <a:solidFill>
                  <a:srgbClr val="646566"/>
                </a:solidFill>
                <a:effectLst/>
                <a:uLnTx/>
                <a:uFillTx/>
                <a:latin typeface="+mn-lt"/>
                <a:ea typeface="+mn-ea"/>
                <a:cs typeface="+mn-cs"/>
              </a:rPr>
              <a:t>, so that it cannot get lost.</a:t>
            </a:r>
          </a:p>
        </p:txBody>
      </p:sp>
      <p:sp>
        <p:nvSpPr>
          <p:cNvPr id="32" name="Inhaltsplatzhalter 6"/>
          <p:cNvSpPr txBox="1">
            <a:spLocks/>
          </p:cNvSpPr>
          <p:nvPr/>
        </p:nvSpPr>
        <p:spPr>
          <a:xfrm>
            <a:off x="397225" y="3159194"/>
            <a:ext cx="7081478" cy="2886124"/>
          </a:xfrm>
          <a:prstGeom prst="rect">
            <a:avLst/>
          </a:prstGeom>
        </p:spPr>
        <p:txBody>
          <a:bodyPr vert="horz" lIns="91440" tIns="45720" rIns="91440" bIns="45720" rtlCol="0">
            <a:normAutofit/>
          </a:bodyPr>
          <a:lstStyle/>
          <a:p>
            <a:pPr marL="180975" lvl="0" indent="-180975">
              <a:lnSpc>
                <a:spcPts val="2000"/>
              </a:lnSpc>
              <a:spcBef>
                <a:spcPts val="400"/>
              </a:spcBef>
              <a:buClr>
                <a:srgbClr val="199263"/>
              </a:buClr>
              <a:buFont typeface="Arial"/>
              <a:buChar char="•"/>
              <a:defRPr/>
            </a:pPr>
            <a:r>
              <a:rPr lang="de-DE" sz="1400" dirty="0" smtClean="0">
                <a:solidFill>
                  <a:srgbClr val="646566"/>
                </a:solidFill>
              </a:rPr>
              <a:t>In fact as many as on an industrial PC: </a:t>
            </a:r>
            <a:r>
              <a:rPr lang="de-DE" sz="1400" dirty="0" smtClean="0"/>
              <a:t/>
            </a:r>
            <a:br>
              <a:rPr lang="de-DE" sz="1400" dirty="0" smtClean="0"/>
            </a:br>
            <a:r>
              <a:rPr lang="de-DE" sz="1400" dirty="0" smtClean="0"/>
              <a:t>RS232, RS485, RS422, MPI, PROFIBUS-DP Slave, Ethernet RJ45, USB-A and USB-B interfaces, (depending on the version). </a:t>
            </a:r>
            <a:r>
              <a:rPr lang="de-DE" sz="1400" dirty="0" smtClean="0">
                <a:solidFill>
                  <a:srgbClr val="646566"/>
                </a:solidFill>
              </a:rPr>
              <a:t> </a:t>
            </a:r>
          </a:p>
          <a:p>
            <a:pPr marL="180975" lvl="0" indent="-180975">
              <a:lnSpc>
                <a:spcPts val="2000"/>
              </a:lnSpc>
              <a:spcBef>
                <a:spcPts val="400"/>
              </a:spcBef>
              <a:buClr>
                <a:srgbClr val="199263"/>
              </a:buClr>
              <a:buFont typeface="Arial"/>
              <a:buChar char="•"/>
              <a:defRPr/>
            </a:pPr>
            <a:r>
              <a:rPr lang="de-DE" sz="1400" dirty="0" smtClean="0"/>
              <a:t>A professional Panel can do pretty well as much as an industrial PC and yet consumes less energy. </a:t>
            </a:r>
          </a:p>
          <a:p>
            <a:pPr marL="180975" lvl="0" indent="-180975">
              <a:lnSpc>
                <a:spcPts val="2000"/>
              </a:lnSpc>
              <a:spcBef>
                <a:spcPts val="400"/>
              </a:spcBef>
              <a:buClr>
                <a:srgbClr val="199263"/>
              </a:buClr>
              <a:buFont typeface="Arial"/>
              <a:buChar char="•"/>
              <a:defRPr/>
            </a:pPr>
            <a:r>
              <a:rPr lang="de-DE" sz="1400" dirty="0" smtClean="0"/>
              <a:t>The three largest professional Panel even have an integrated Ethernet switch</a:t>
            </a:r>
            <a:r>
              <a:rPr lang="de-DE" sz="1400" dirty="0" smtClean="0">
                <a:solidFill>
                  <a:srgbClr val="646566"/>
                </a:solidFill>
              </a:rPr>
              <a:t>.</a:t>
            </a:r>
          </a:p>
          <a:p>
            <a:pPr marL="180975" lvl="0" indent="-180975">
              <a:lnSpc>
                <a:spcPts val="2000"/>
              </a:lnSpc>
              <a:spcBef>
                <a:spcPts val="400"/>
              </a:spcBef>
              <a:buClr>
                <a:srgbClr val="199263"/>
              </a:buClr>
              <a:buFont typeface="Arial"/>
              <a:buChar char="•"/>
              <a:defRPr/>
            </a:pPr>
            <a:endParaRPr kumimoji="0" lang="de-DE" sz="1400" i="0" u="none" strike="noStrike" kern="1200" cap="none" spc="0" normalizeH="0" noProof="0" dirty="0" smtClean="0">
              <a:ln>
                <a:noFill/>
              </a:ln>
              <a:effectLst/>
              <a:uLnTx/>
              <a:uFillTx/>
              <a:latin typeface="+mn-lt"/>
              <a:ea typeface="+mn-ea"/>
              <a:cs typeface="+mn-cs"/>
            </a:endParaRPr>
          </a:p>
        </p:txBody>
      </p:sp>
      <p:pic>
        <p:nvPicPr>
          <p:cNvPr id="35" name="Bild 34" descr="Halterung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75083" y="861096"/>
            <a:ext cx="1314430" cy="1098973"/>
          </a:xfrm>
          <a:prstGeom prst="rect">
            <a:avLst/>
          </a:prstGeom>
        </p:spPr>
      </p:pic>
      <p:sp>
        <p:nvSpPr>
          <p:cNvPr id="2" name="Datumsplatzhalter 1"/>
          <p:cNvSpPr>
            <a:spLocks noGrp="1"/>
          </p:cNvSpPr>
          <p:nvPr>
            <p:ph type="dt" sz="half" idx="10"/>
          </p:nvPr>
        </p:nvSpPr>
        <p:spPr/>
        <p:txBody>
          <a:bodyPr/>
          <a:lstStyle/>
          <a:p>
            <a:fld id="{5F261C91-1A74-478F-9E6C-A2BFB94C3828}"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dissolve">
                                      <p:cBhvr>
                                        <p:cTn id="7" dur="500"/>
                                        <p:tgtEl>
                                          <p:spTgt spid="3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dissolve">
                                      <p:cBhvr>
                                        <p:cTn id="18" dur="500"/>
                                        <p:tgtEl>
                                          <p:spTgt spid="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8">
                                            <p:txEl>
                                              <p:pRg st="1" end="1"/>
                                            </p:txEl>
                                          </p:spTgt>
                                        </p:tgtEl>
                                        <p:attrNameLst>
                                          <p:attrName>style.visibility</p:attrName>
                                        </p:attrNameLst>
                                      </p:cBhvr>
                                      <p:to>
                                        <p:strVal val="visible"/>
                                      </p:to>
                                    </p:set>
                                    <p:animEffect transition="in" filter="dissolve">
                                      <p:cBhvr>
                                        <p:cTn id="23" dur="500"/>
                                        <p:tgtEl>
                                          <p:spTgt spid="2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childTnLst>
                          </p:cTn>
                        </p:par>
                        <p:par>
                          <p:cTn id="29" fill="hold">
                            <p:stCondLst>
                              <p:cond delay="500"/>
                            </p:stCondLst>
                            <p:childTnLst>
                              <p:par>
                                <p:cTn id="30" presetID="9" presetClass="entr" presetSubtype="0" fill="hold" nodeType="after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dissolve">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dissolve">
                                      <p:cBhvr>
                                        <p:cTn id="42" dur="500"/>
                                        <p:tgtEl>
                                          <p:spTgt spid="3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
                                            <p:txEl>
                                              <p:pRg st="2" end="2"/>
                                            </p:txEl>
                                          </p:spTgt>
                                        </p:tgtEl>
                                        <p:attrNameLst>
                                          <p:attrName>style.visibility</p:attrName>
                                        </p:attrNameLst>
                                      </p:cBhvr>
                                      <p:to>
                                        <p:strVal val="visible"/>
                                      </p:to>
                                    </p:set>
                                    <p:animEffect transition="in" filter="dissolve">
                                      <p:cBhvr>
                                        <p:cTn id="47"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p:bldP spid="28" grpId="0" build="p"/>
      <p:bldP spid="3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905" y="245811"/>
            <a:ext cx="8229600" cy="1106127"/>
          </a:xfrm>
        </p:spPr>
        <p:txBody>
          <a:bodyPr/>
          <a:lstStyle/>
          <a:p>
            <a:r>
              <a:rPr lang="de-DE" dirty="0" smtClean="0"/>
              <a:t>The Panel that is open for everything.</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24</a:t>
            </a:fld>
            <a:endParaRPr lang="de-DE"/>
          </a:p>
        </p:txBody>
      </p:sp>
      <p:cxnSp>
        <p:nvCxnSpPr>
          <p:cNvPr id="10" name="Gerade Verbindung 9"/>
          <p:cNvCxnSpPr/>
          <p:nvPr/>
        </p:nvCxnSpPr>
        <p:spPr>
          <a:xfrm>
            <a:off x="-6124" y="2665740"/>
            <a:ext cx="9328935"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8311325" y="2301252"/>
            <a:ext cx="696678" cy="387347"/>
          </a:xfrm>
          <a:prstGeom prst="rect">
            <a:avLst/>
          </a:prstGeom>
          <a:noFill/>
        </p:spPr>
        <p:txBody>
          <a:bodyPr wrap="square" rtlCol="0" anchor="t">
            <a:noAutofit/>
          </a:bodyPr>
          <a:lstStyle/>
          <a:p>
            <a:r>
              <a:rPr lang="de-DE" sz="800" dirty="0" smtClean="0"/>
              <a:t>Industrial Ethernet </a:t>
            </a:r>
          </a:p>
        </p:txBody>
      </p:sp>
      <p:cxnSp>
        <p:nvCxnSpPr>
          <p:cNvPr id="7" name="Gerade Verbindung 6"/>
          <p:cNvCxnSpPr/>
          <p:nvPr/>
        </p:nvCxnSpPr>
        <p:spPr>
          <a:xfrm rot="5400000">
            <a:off x="331285" y="2247595"/>
            <a:ext cx="848756" cy="158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109" name="Abgerundetes Rechteck 108"/>
          <p:cNvSpPr/>
          <p:nvPr/>
        </p:nvSpPr>
        <p:spPr>
          <a:xfrm>
            <a:off x="732805"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nvGrpSpPr>
          <p:cNvPr id="6" name="Gruppierung 115"/>
          <p:cNvGrpSpPr/>
          <p:nvPr/>
        </p:nvGrpSpPr>
        <p:grpSpPr>
          <a:xfrm>
            <a:off x="211882" y="2175811"/>
            <a:ext cx="3750762" cy="3878052"/>
            <a:chOff x="211882" y="2175811"/>
            <a:chExt cx="3750762" cy="3878052"/>
          </a:xfrm>
        </p:grpSpPr>
        <p:grpSp>
          <p:nvGrpSpPr>
            <p:cNvPr id="87" name="Gruppierung 106"/>
            <p:cNvGrpSpPr/>
            <p:nvPr/>
          </p:nvGrpSpPr>
          <p:grpSpPr>
            <a:xfrm>
              <a:off x="211882" y="2630760"/>
              <a:ext cx="3750762" cy="3423103"/>
              <a:chOff x="622010" y="2630760"/>
              <a:chExt cx="3750762" cy="3423103"/>
            </a:xfrm>
          </p:grpSpPr>
          <p:cxnSp>
            <p:nvCxnSpPr>
              <p:cNvPr id="8" name="Gerade Verbindung 7"/>
              <p:cNvCxnSpPr/>
              <p:nvPr/>
            </p:nvCxnSpPr>
            <p:spPr>
              <a:xfrm flipH="1">
                <a:off x="1464616" y="2663307"/>
                <a:ext cx="2" cy="258660"/>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5400000">
                <a:off x="1075439" y="3763731"/>
                <a:ext cx="778363" cy="158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flipH="1">
                <a:off x="2479281" y="2663307"/>
                <a:ext cx="2" cy="258660"/>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flipH="1">
                <a:off x="3582230" y="2663307"/>
                <a:ext cx="2" cy="258660"/>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14"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0012" y="2842822"/>
                <a:ext cx="917217" cy="564441"/>
              </a:xfrm>
              <a:prstGeom prst="rect">
                <a:avLst/>
              </a:prstGeom>
              <a:effectLst/>
            </p:spPr>
          </p:pic>
          <p:pic>
            <p:nvPicPr>
              <p:cNvPr id="15"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2745" y="2842822"/>
                <a:ext cx="917217" cy="564441"/>
              </a:xfrm>
              <a:prstGeom prst="rect">
                <a:avLst/>
              </a:prstGeom>
              <a:effectLst/>
            </p:spPr>
          </p:pic>
          <p:pic>
            <p:nvPicPr>
              <p:cNvPr id="16"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5555" y="2842822"/>
                <a:ext cx="917217" cy="564441"/>
              </a:xfrm>
              <a:prstGeom prst="rect">
                <a:avLst/>
              </a:prstGeom>
              <a:effectLst/>
            </p:spPr>
          </p:pic>
          <p:cxnSp>
            <p:nvCxnSpPr>
              <p:cNvPr id="17" name="Gerade Verbindung 16"/>
              <p:cNvCxnSpPr/>
              <p:nvPr/>
            </p:nvCxnSpPr>
            <p:spPr>
              <a:xfrm rot="5400000">
                <a:off x="1669912" y="4211244"/>
                <a:ext cx="1673388" cy="158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3582230" y="3374550"/>
                <a:ext cx="0" cy="748382"/>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a:endCxn id="26" idx="3"/>
              </p:cNvCxnSpPr>
              <p:nvPr/>
            </p:nvCxnSpPr>
            <p:spPr>
              <a:xfrm flipV="1">
                <a:off x="670342" y="4152914"/>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a:xfrm>
                <a:off x="670342" y="4157232"/>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1223924" y="4157232"/>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772956" y="4157232"/>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26" name="Abgerundetes Rechteck 25"/>
              <p:cNvSpPr/>
              <p:nvPr/>
            </p:nvSpPr>
            <p:spPr>
              <a:xfrm>
                <a:off x="1750096"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27" name="Abgerundetes Rechteck 26"/>
              <p:cNvSpPr/>
              <p:nvPr/>
            </p:nvSpPr>
            <p:spPr>
              <a:xfrm>
                <a:off x="1199334"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28" name="Abgerundetes Rechteck 27"/>
              <p:cNvSpPr/>
              <p:nvPr/>
            </p:nvSpPr>
            <p:spPr>
              <a:xfrm>
                <a:off x="647482"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2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622010" y="4271633"/>
                <a:ext cx="513490" cy="447175"/>
              </a:xfrm>
              <a:prstGeom prst="rect">
                <a:avLst/>
              </a:prstGeom>
              <a:effectLst/>
            </p:spPr>
          </p:pic>
          <p:pic>
            <p:nvPicPr>
              <p:cNvPr id="30"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1154477" y="4271633"/>
                <a:ext cx="513490" cy="447175"/>
              </a:xfrm>
              <a:prstGeom prst="rect">
                <a:avLst/>
              </a:prstGeom>
              <a:effectLst/>
            </p:spPr>
          </p:pic>
          <p:pic>
            <p:nvPicPr>
              <p:cNvPr id="31"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1726251" y="4271633"/>
                <a:ext cx="513490" cy="447175"/>
              </a:xfrm>
              <a:prstGeom prst="rect">
                <a:avLst/>
              </a:prstGeom>
              <a:effectLst/>
            </p:spPr>
          </p:pic>
          <p:cxnSp>
            <p:nvCxnSpPr>
              <p:cNvPr id="32" name="Gerade Verbindung 31"/>
              <p:cNvCxnSpPr>
                <a:endCxn id="36" idx="3"/>
              </p:cNvCxnSpPr>
              <p:nvPr/>
            </p:nvCxnSpPr>
            <p:spPr>
              <a:xfrm flipV="1">
                <a:off x="2208470" y="5040745"/>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a:off x="2208470" y="504506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2762052" y="504506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3311084" y="504506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36" name="Abgerundetes Rechteck 35"/>
              <p:cNvSpPr/>
              <p:nvPr/>
            </p:nvSpPr>
            <p:spPr>
              <a:xfrm>
                <a:off x="3288224"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37" name="Abgerundetes Rechteck 36"/>
              <p:cNvSpPr/>
              <p:nvPr/>
            </p:nvSpPr>
            <p:spPr>
              <a:xfrm>
                <a:off x="2737462"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38" name="Abgerundetes Rechteck 37"/>
              <p:cNvSpPr/>
              <p:nvPr/>
            </p:nvSpPr>
            <p:spPr>
              <a:xfrm>
                <a:off x="2185610"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3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2160138" y="5159464"/>
                <a:ext cx="513490" cy="447175"/>
              </a:xfrm>
              <a:prstGeom prst="rect">
                <a:avLst/>
              </a:prstGeom>
              <a:effectLst/>
            </p:spPr>
          </p:pic>
          <p:cxnSp>
            <p:nvCxnSpPr>
              <p:cNvPr id="40" name="Gerade Verbindung 39"/>
              <p:cNvCxnSpPr>
                <a:endCxn id="44" idx="3"/>
              </p:cNvCxnSpPr>
              <p:nvPr/>
            </p:nvCxnSpPr>
            <p:spPr>
              <a:xfrm flipV="1">
                <a:off x="2705026" y="4107515"/>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0"/>
              <p:cNvCxnSpPr/>
              <p:nvPr/>
            </p:nvCxnSpPr>
            <p:spPr>
              <a:xfrm>
                <a:off x="2705026" y="411183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42" name="Gerade Verbindung 41"/>
              <p:cNvCxnSpPr/>
              <p:nvPr/>
            </p:nvCxnSpPr>
            <p:spPr>
              <a:xfrm>
                <a:off x="3258608" y="411183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43" name="Gerade Verbindung 42"/>
              <p:cNvCxnSpPr/>
              <p:nvPr/>
            </p:nvCxnSpPr>
            <p:spPr>
              <a:xfrm>
                <a:off x="3807640" y="4111833"/>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44" name="Abgerundetes Rechteck 43"/>
              <p:cNvSpPr/>
              <p:nvPr/>
            </p:nvSpPr>
            <p:spPr>
              <a:xfrm>
                <a:off x="3784780"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45" name="Abgerundetes Rechteck 44"/>
              <p:cNvSpPr/>
              <p:nvPr/>
            </p:nvSpPr>
            <p:spPr>
              <a:xfrm>
                <a:off x="3234018"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46" name="Abgerundetes Rechteck 45"/>
              <p:cNvSpPr/>
              <p:nvPr/>
            </p:nvSpPr>
            <p:spPr>
              <a:xfrm>
                <a:off x="2682166"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47"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2656694" y="4226234"/>
                <a:ext cx="513490" cy="447175"/>
              </a:xfrm>
              <a:prstGeom prst="rect">
                <a:avLst/>
              </a:prstGeom>
              <a:effectLst/>
            </p:spPr>
          </p:pic>
          <p:pic>
            <p:nvPicPr>
              <p:cNvPr id="48"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3189161" y="4226234"/>
                <a:ext cx="513490" cy="447175"/>
              </a:xfrm>
              <a:prstGeom prst="rect">
                <a:avLst/>
              </a:prstGeom>
              <a:effectLst/>
            </p:spPr>
          </p:pic>
          <p:pic>
            <p:nvPicPr>
              <p:cNvPr id="4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3760935" y="4226234"/>
                <a:ext cx="513490" cy="447175"/>
              </a:xfrm>
              <a:prstGeom prst="rect">
                <a:avLst/>
              </a:prstGeom>
              <a:effectLst/>
            </p:spPr>
          </p:pic>
          <p:cxnSp>
            <p:nvCxnSpPr>
              <p:cNvPr id="81" name="Gerade Verbindung 80"/>
              <p:cNvCxnSpPr/>
              <p:nvPr/>
            </p:nvCxnSpPr>
            <p:spPr>
              <a:xfrm>
                <a:off x="2930373" y="5574386"/>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82" name="Picture 2" descr="\\v-f-usr\DOC_NW\02-product\10-Präsentationen\src\Fotolia_40525737_V_Symbole_Sensoren.png"/>
              <p:cNvPicPr>
                <a:picLocks noChangeAspect="1" noChangeArrowheads="1"/>
              </p:cNvPicPr>
              <p:nvPr/>
            </p:nvPicPr>
            <p:blipFill>
              <a:blip r:embed="rId5" cstate="print">
                <a:extLst>
                  <a:ext uri="{28A0092B-C50C-407E-A947-70E740481C1C}">
                    <a14:useLocalDpi xmlns:a14="http://schemas.microsoft.com/office/drawing/2010/main"/>
                  </a:ext>
                </a:extLst>
              </a:blip>
              <a:srcRect b="33450"/>
              <a:stretch>
                <a:fillRect/>
              </a:stretch>
            </p:blipFill>
            <p:spPr bwMode="auto">
              <a:xfrm>
                <a:off x="2682657" y="5771346"/>
                <a:ext cx="530038" cy="282517"/>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Gerade Verbindung 82"/>
              <p:cNvCxnSpPr/>
              <p:nvPr/>
            </p:nvCxnSpPr>
            <p:spPr>
              <a:xfrm>
                <a:off x="3619493" y="5540665"/>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84" name="Picture 2" descr="\\v-f-usr\DOC_NW\02-product\10-Präsentationen\src\Fotolia_40525737_V_Symbole_Sensoren.png"/>
              <p:cNvPicPr>
                <a:picLocks noChangeAspect="1" noChangeArrowheads="1"/>
              </p:cNvPicPr>
              <p:nvPr/>
            </p:nvPicPr>
            <p:blipFill>
              <a:blip r:embed="rId5" cstate="print">
                <a:extLst>
                  <a:ext uri="{28A0092B-C50C-407E-A947-70E740481C1C}">
                    <a14:useLocalDpi xmlns:a14="http://schemas.microsoft.com/office/drawing/2010/main"/>
                  </a:ext>
                </a:extLst>
              </a:blip>
              <a:srcRect b="33450"/>
              <a:stretch>
                <a:fillRect/>
              </a:stretch>
            </p:blipFill>
            <p:spPr bwMode="auto">
              <a:xfrm>
                <a:off x="3371777" y="5737625"/>
                <a:ext cx="530038" cy="28251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2692605" y="5159464"/>
                <a:ext cx="513490" cy="447175"/>
              </a:xfrm>
              <a:prstGeom prst="rect">
                <a:avLst/>
              </a:prstGeom>
              <a:effectLst/>
            </p:spPr>
          </p:pic>
          <p:pic>
            <p:nvPicPr>
              <p:cNvPr id="86"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3264379" y="5159464"/>
                <a:ext cx="513490" cy="447175"/>
              </a:xfrm>
              <a:prstGeom prst="rect">
                <a:avLst/>
              </a:prstGeom>
              <a:effectLst/>
            </p:spPr>
          </p:pic>
          <p:sp>
            <p:nvSpPr>
              <p:cNvPr id="91" name="Abgerundetes Rechteck 90"/>
              <p:cNvSpPr/>
              <p:nvPr/>
            </p:nvSpPr>
            <p:spPr>
              <a:xfrm>
                <a:off x="2484060" y="501788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2" name="Abgerundetes Rechteck 91"/>
              <p:cNvSpPr/>
              <p:nvPr/>
            </p:nvSpPr>
            <p:spPr>
              <a:xfrm>
                <a:off x="1440634" y="4130054"/>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3" name="Abgerundetes Rechteck 92"/>
              <p:cNvSpPr/>
              <p:nvPr/>
            </p:nvSpPr>
            <p:spPr>
              <a:xfrm>
                <a:off x="3557868" y="408465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4" name="Abgerundetes Rechteck 93"/>
              <p:cNvSpPr/>
              <p:nvPr/>
            </p:nvSpPr>
            <p:spPr>
              <a:xfrm>
                <a:off x="3557868" y="2630760"/>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5" name="Abgerundetes Rechteck 94"/>
              <p:cNvSpPr/>
              <p:nvPr/>
            </p:nvSpPr>
            <p:spPr>
              <a:xfrm>
                <a:off x="2456421" y="2640447"/>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6" name="Abgerundetes Rechteck 95"/>
              <p:cNvSpPr/>
              <p:nvPr/>
            </p:nvSpPr>
            <p:spPr>
              <a:xfrm>
                <a:off x="1442555"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1" name="Textfeld 110"/>
            <p:cNvSpPr txBox="1"/>
            <p:nvPr/>
          </p:nvSpPr>
          <p:spPr>
            <a:xfrm>
              <a:off x="2012494" y="2175811"/>
              <a:ext cx="1907311" cy="460875"/>
            </a:xfrm>
            <a:prstGeom prst="rect">
              <a:avLst/>
            </a:prstGeom>
            <a:noFill/>
          </p:spPr>
          <p:txBody>
            <a:bodyPr wrap="square" rtlCol="0" anchor="t">
              <a:noAutofit/>
            </a:bodyPr>
            <a:lstStyle/>
            <a:p>
              <a:r>
                <a:rPr lang="de-DE" sz="800" dirty="0" smtClean="0">
                  <a:solidFill>
                    <a:schemeClr val="tx2"/>
                  </a:solidFill>
                </a:rPr>
                <a:t>professional Panels communicate with all control systems.  </a:t>
              </a:r>
            </a:p>
          </p:txBody>
        </p:sp>
      </p:grpSp>
      <p:grpSp>
        <p:nvGrpSpPr>
          <p:cNvPr id="88" name="Gruppierung 116"/>
          <p:cNvGrpSpPr/>
          <p:nvPr/>
        </p:nvGrpSpPr>
        <p:grpSpPr>
          <a:xfrm>
            <a:off x="3874752" y="2169885"/>
            <a:ext cx="2020695" cy="3704201"/>
            <a:chOff x="3874752" y="2169885"/>
            <a:chExt cx="2020695" cy="3704201"/>
          </a:xfrm>
        </p:grpSpPr>
        <p:grpSp>
          <p:nvGrpSpPr>
            <p:cNvPr id="89" name="Gruppierung 99"/>
            <p:cNvGrpSpPr/>
            <p:nvPr/>
          </p:nvGrpSpPr>
          <p:grpSpPr>
            <a:xfrm>
              <a:off x="4277716" y="2642880"/>
              <a:ext cx="1617731" cy="3231206"/>
              <a:chOff x="4965136" y="2642880"/>
              <a:chExt cx="1617731" cy="3231206"/>
            </a:xfrm>
          </p:grpSpPr>
          <p:cxnSp>
            <p:nvCxnSpPr>
              <p:cNvPr id="50" name="Gerade Verbindung 49"/>
              <p:cNvCxnSpPr>
                <a:endCxn id="54" idx="3"/>
              </p:cNvCxnSpPr>
              <p:nvPr/>
            </p:nvCxnSpPr>
            <p:spPr>
              <a:xfrm flipV="1">
                <a:off x="5013468" y="5308192"/>
                <a:ext cx="1125473" cy="4318"/>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a:off x="5013468" y="5312510"/>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a:off x="5567050" y="5312510"/>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53" name="Gerade Verbindung 52"/>
              <p:cNvCxnSpPr/>
              <p:nvPr/>
            </p:nvCxnSpPr>
            <p:spPr>
              <a:xfrm>
                <a:off x="6116082" y="5312510"/>
                <a:ext cx="0" cy="214291"/>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54" name="Abgerundetes Rechteck 53"/>
              <p:cNvSpPr/>
              <p:nvPr/>
            </p:nvSpPr>
            <p:spPr>
              <a:xfrm>
                <a:off x="6093222" y="5285332"/>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55" name="Abgerundetes Rechteck 54"/>
              <p:cNvSpPr/>
              <p:nvPr/>
            </p:nvSpPr>
            <p:spPr>
              <a:xfrm>
                <a:off x="5542460" y="5285332"/>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56" name="Abgerundetes Rechteck 55"/>
              <p:cNvSpPr/>
              <p:nvPr/>
            </p:nvSpPr>
            <p:spPr>
              <a:xfrm>
                <a:off x="4990608" y="5285332"/>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pic>
            <p:nvPicPr>
              <p:cNvPr id="57"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4965136" y="5426911"/>
                <a:ext cx="513490" cy="447175"/>
              </a:xfrm>
              <a:prstGeom prst="rect">
                <a:avLst/>
              </a:prstGeom>
              <a:effectLst/>
            </p:spPr>
          </p:pic>
          <p:pic>
            <p:nvPicPr>
              <p:cNvPr id="58"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5497603" y="5426911"/>
                <a:ext cx="513490" cy="447175"/>
              </a:xfrm>
              <a:prstGeom prst="rect">
                <a:avLst/>
              </a:prstGeom>
              <a:effectLst/>
            </p:spPr>
          </p:pic>
          <p:pic>
            <p:nvPicPr>
              <p:cNvPr id="59" name="Grafik 160"/>
              <p:cNvPicPr>
                <a:picLocks noChangeAspect="1"/>
              </p:cNvPicPr>
              <p:nvPr/>
            </p:nvPicPr>
            <p:blipFill>
              <a:blip r:embed="rId4" cstate="print">
                <a:extLst>
                  <a:ext uri="{28A0092B-C50C-407E-A947-70E740481C1C}">
                    <a14:useLocalDpi xmlns:a14="http://schemas.microsoft.com/office/drawing/2010/main"/>
                  </a:ext>
                </a:extLst>
              </a:blip>
              <a:srcRect t="14036" r="14627"/>
              <a:stretch>
                <a:fillRect/>
              </a:stretch>
            </p:blipFill>
            <p:spPr>
              <a:xfrm>
                <a:off x="6069377" y="5426911"/>
                <a:ext cx="513490" cy="447175"/>
              </a:xfrm>
              <a:prstGeom prst="rect">
                <a:avLst/>
              </a:prstGeom>
              <a:effectLst/>
            </p:spPr>
          </p:pic>
          <p:cxnSp>
            <p:nvCxnSpPr>
              <p:cNvPr id="60" name="Gerade Verbindung 59"/>
              <p:cNvCxnSpPr/>
              <p:nvPr/>
            </p:nvCxnSpPr>
            <p:spPr>
              <a:xfrm>
                <a:off x="5219231" y="2663307"/>
                <a:ext cx="0" cy="2644884"/>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sp>
            <p:nvSpPr>
              <p:cNvPr id="97" name="Abgerundetes Rechteck 96"/>
              <p:cNvSpPr/>
              <p:nvPr/>
            </p:nvSpPr>
            <p:spPr>
              <a:xfrm>
                <a:off x="5196371" y="2642880"/>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2" name="Textfeld 111"/>
            <p:cNvSpPr txBox="1"/>
            <p:nvPr/>
          </p:nvSpPr>
          <p:spPr>
            <a:xfrm>
              <a:off x="3874752" y="2169885"/>
              <a:ext cx="1577210" cy="460875"/>
            </a:xfrm>
            <a:prstGeom prst="rect">
              <a:avLst/>
            </a:prstGeom>
            <a:noFill/>
          </p:spPr>
          <p:txBody>
            <a:bodyPr wrap="square" rtlCol="0" anchor="t">
              <a:noAutofit/>
            </a:bodyPr>
            <a:lstStyle/>
            <a:p>
              <a:r>
                <a:rPr lang="de-DE" sz="800" dirty="0" smtClean="0">
                  <a:solidFill>
                    <a:schemeClr val="tx2"/>
                  </a:solidFill>
                </a:rPr>
                <a:t>Also I/O systems can be controlled directly.</a:t>
              </a:r>
            </a:p>
          </p:txBody>
        </p:sp>
      </p:grpSp>
      <p:grpSp>
        <p:nvGrpSpPr>
          <p:cNvPr id="90" name="Gruppierung 117"/>
          <p:cNvGrpSpPr/>
          <p:nvPr/>
        </p:nvGrpSpPr>
        <p:grpSpPr>
          <a:xfrm>
            <a:off x="5330517" y="1823217"/>
            <a:ext cx="1412518" cy="3100808"/>
            <a:chOff x="5330517" y="1823217"/>
            <a:chExt cx="1412518" cy="3100808"/>
          </a:xfrm>
        </p:grpSpPr>
        <p:grpSp>
          <p:nvGrpSpPr>
            <p:cNvPr id="100" name="Gruppierung 100"/>
            <p:cNvGrpSpPr/>
            <p:nvPr/>
          </p:nvGrpSpPr>
          <p:grpSpPr>
            <a:xfrm>
              <a:off x="5330517" y="2640446"/>
              <a:ext cx="1412518" cy="2283579"/>
              <a:chOff x="5330517" y="2640446"/>
              <a:chExt cx="1412518" cy="2283579"/>
            </a:xfrm>
          </p:grpSpPr>
          <p:pic>
            <p:nvPicPr>
              <p:cNvPr id="61" name="Picture 4" descr="\\v-f-usr\DOC_NW\02-product\10-Präsentationen\src\Fotolia_40525737_V_Symbole_Driv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30517" y="4498432"/>
                <a:ext cx="443485" cy="18973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v-f-usr\DOC_NW\02-product\10-Präsentationen\src\Fotolia_40525737_V_Symbole_Frequenzumrichter.png"/>
              <p:cNvPicPr>
                <a:picLocks noChangeAspect="1" noChangeArrowheads="1"/>
              </p:cNvPicPr>
              <p:nvPr/>
            </p:nvPicPr>
            <p:blipFill>
              <a:blip r:embed="rId7" cstate="print">
                <a:extLst>
                  <a:ext uri="{28A0092B-C50C-407E-A947-70E740481C1C}">
                    <a14:useLocalDpi xmlns:a14="http://schemas.microsoft.com/office/drawing/2010/main"/>
                  </a:ext>
                </a:extLst>
              </a:blip>
              <a:srcRect r="47023"/>
              <a:stretch>
                <a:fillRect/>
              </a:stretch>
            </p:blipFill>
            <p:spPr bwMode="auto">
              <a:xfrm>
                <a:off x="6534493" y="3520141"/>
                <a:ext cx="208542" cy="663485"/>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Gerade Verbindung 62"/>
              <p:cNvCxnSpPr/>
              <p:nvPr/>
            </p:nvCxnSpPr>
            <p:spPr>
              <a:xfrm>
                <a:off x="5549593" y="2663307"/>
                <a:ext cx="0" cy="1643407"/>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pic>
            <p:nvPicPr>
              <p:cNvPr id="64" name="Picture 4" descr="\\v-f-usr\DOC_NW\02-product\10-Präsentationen\src\Fotolia_40525737_V_Symbole_Driv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51962" y="4297027"/>
                <a:ext cx="443485" cy="18973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v-f-usr\DOC_NW\02-product\10-Präsentationen\src\Fotolia_40525737_V_Symbole_Frequenzumrichter.png"/>
              <p:cNvPicPr>
                <a:picLocks noChangeAspect="1" noChangeArrowheads="1"/>
              </p:cNvPicPr>
              <p:nvPr/>
            </p:nvPicPr>
            <p:blipFill>
              <a:blip r:embed="rId7" cstate="print">
                <a:extLst>
                  <a:ext uri="{28A0092B-C50C-407E-A947-70E740481C1C}">
                    <a14:useLocalDpi xmlns:a14="http://schemas.microsoft.com/office/drawing/2010/main"/>
                  </a:ext>
                </a:extLst>
              </a:blip>
              <a:srcRect r="47023"/>
              <a:stretch>
                <a:fillRect/>
              </a:stretch>
            </p:blipFill>
            <p:spPr bwMode="auto">
              <a:xfrm>
                <a:off x="6306901" y="3851883"/>
                <a:ext cx="208542" cy="66348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 descr="\\v-f-usr\DOC_NW\02-product\10-Präsentationen\src\Fotolia_40525737_V_Symbole_Frequenzumrichter.png"/>
              <p:cNvPicPr>
                <a:picLocks noChangeAspect="1" noChangeArrowheads="1"/>
              </p:cNvPicPr>
              <p:nvPr/>
            </p:nvPicPr>
            <p:blipFill>
              <a:blip r:embed="rId7" cstate="print">
                <a:extLst>
                  <a:ext uri="{28A0092B-C50C-407E-A947-70E740481C1C}">
                    <a14:useLocalDpi xmlns:a14="http://schemas.microsoft.com/office/drawing/2010/main"/>
                  </a:ext>
                </a:extLst>
              </a:blip>
              <a:srcRect r="47023"/>
              <a:stretch>
                <a:fillRect/>
              </a:stretch>
            </p:blipFill>
            <p:spPr bwMode="auto">
              <a:xfrm>
                <a:off x="6093091" y="4260540"/>
                <a:ext cx="208542" cy="663485"/>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Gerade Verbindung 66"/>
              <p:cNvCxnSpPr/>
              <p:nvPr/>
            </p:nvCxnSpPr>
            <p:spPr>
              <a:xfrm>
                <a:off x="6063936" y="2653620"/>
                <a:ext cx="0" cy="1861748"/>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68" name="Gerade Verbindung 67"/>
              <p:cNvCxnSpPr/>
              <p:nvPr/>
            </p:nvCxnSpPr>
            <p:spPr>
              <a:xfrm>
                <a:off x="6068774" y="3783953"/>
                <a:ext cx="465719"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68"/>
              <p:cNvCxnSpPr/>
              <p:nvPr/>
            </p:nvCxnSpPr>
            <p:spPr>
              <a:xfrm>
                <a:off x="6068774" y="4107515"/>
                <a:ext cx="232859"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Gerade Verbindung 69"/>
              <p:cNvCxnSpPr/>
              <p:nvPr/>
            </p:nvCxnSpPr>
            <p:spPr>
              <a:xfrm>
                <a:off x="6063936" y="4504744"/>
                <a:ext cx="29155"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98" name="Abgerundetes Rechteck 97"/>
              <p:cNvSpPr/>
              <p:nvPr/>
            </p:nvSpPr>
            <p:spPr>
              <a:xfrm>
                <a:off x="5519600"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99" name="Abgerundetes Rechteck 98"/>
              <p:cNvSpPr/>
              <p:nvPr/>
            </p:nvSpPr>
            <p:spPr>
              <a:xfrm>
                <a:off x="6041076"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3" name="Textfeld 112"/>
            <p:cNvSpPr txBox="1"/>
            <p:nvPr/>
          </p:nvSpPr>
          <p:spPr>
            <a:xfrm>
              <a:off x="5428662" y="1823217"/>
              <a:ext cx="1314373" cy="744825"/>
            </a:xfrm>
            <a:prstGeom prst="rect">
              <a:avLst/>
            </a:prstGeom>
            <a:noFill/>
          </p:spPr>
          <p:txBody>
            <a:bodyPr wrap="square" rtlCol="0" anchor="t">
              <a:noAutofit/>
            </a:bodyPr>
            <a:lstStyle/>
            <a:p>
              <a:r>
                <a:rPr lang="de-DE" sz="800" dirty="0" smtClean="0">
                  <a:solidFill>
                    <a:schemeClr val="tx2"/>
                  </a:solidFill>
                </a:rPr>
                <a:t>The professional Panel solves </a:t>
              </a:r>
              <a:r>
                <a:rPr lang="de-DE" sz="800" dirty="0" err="1" smtClean="0">
                  <a:solidFill>
                    <a:schemeClr val="tx2"/>
                  </a:solidFill>
                </a:rPr>
                <a:t>basic</a:t>
              </a:r>
              <a:r>
                <a:rPr lang="de-DE" sz="800" dirty="0" smtClean="0">
                  <a:solidFill>
                    <a:schemeClr val="tx2"/>
                  </a:solidFill>
                </a:rPr>
                <a:t> </a:t>
              </a:r>
              <a:r>
                <a:rPr lang="de-DE" sz="800" dirty="0" err="1" smtClean="0">
                  <a:solidFill>
                    <a:schemeClr val="tx2"/>
                  </a:solidFill>
                </a:rPr>
                <a:t>tasks</a:t>
              </a:r>
              <a:r>
                <a:rPr lang="de-DE" sz="800" dirty="0" smtClean="0">
                  <a:solidFill>
                    <a:schemeClr val="tx2"/>
                  </a:solidFill>
                </a:rPr>
                <a:t> thanks to the integrated PLC function completely without a control system.</a:t>
              </a:r>
            </a:p>
          </p:txBody>
        </p:sp>
      </p:grpSp>
      <p:grpSp>
        <p:nvGrpSpPr>
          <p:cNvPr id="101" name="Gruppierung 119"/>
          <p:cNvGrpSpPr/>
          <p:nvPr/>
        </p:nvGrpSpPr>
        <p:grpSpPr>
          <a:xfrm>
            <a:off x="7059935" y="1822873"/>
            <a:ext cx="2296726" cy="2630589"/>
            <a:chOff x="7059935" y="1822873"/>
            <a:chExt cx="2296726" cy="2630589"/>
          </a:xfrm>
        </p:grpSpPr>
        <p:sp>
          <p:nvSpPr>
            <p:cNvPr id="74" name="Textfeld 73"/>
            <p:cNvSpPr txBox="1"/>
            <p:nvPr/>
          </p:nvSpPr>
          <p:spPr>
            <a:xfrm>
              <a:off x="8311325" y="4058402"/>
              <a:ext cx="1045336" cy="291796"/>
            </a:xfrm>
            <a:prstGeom prst="rect">
              <a:avLst/>
            </a:prstGeom>
            <a:noFill/>
          </p:spPr>
          <p:txBody>
            <a:bodyPr wrap="square" rtlCol="0" anchor="t">
              <a:noAutofit/>
            </a:bodyPr>
            <a:lstStyle/>
            <a:p>
              <a:r>
                <a:rPr lang="de-DE" sz="800" dirty="0" err="1" smtClean="0"/>
                <a:t>Condition</a:t>
              </a:r>
              <a:r>
                <a:rPr lang="de-DE" sz="800" dirty="0" smtClean="0"/>
                <a:t> Monitoring</a:t>
              </a:r>
            </a:p>
          </p:txBody>
        </p:sp>
        <p:grpSp>
          <p:nvGrpSpPr>
            <p:cNvPr id="106" name="Gruppierung 118"/>
            <p:cNvGrpSpPr/>
            <p:nvPr/>
          </p:nvGrpSpPr>
          <p:grpSpPr>
            <a:xfrm>
              <a:off x="7059935" y="1822873"/>
              <a:ext cx="1948068" cy="2630589"/>
              <a:chOff x="7059935" y="1822873"/>
              <a:chExt cx="1948068" cy="2630589"/>
            </a:xfrm>
          </p:grpSpPr>
          <p:grpSp>
            <p:nvGrpSpPr>
              <p:cNvPr id="107" name="Gruppierung 105"/>
              <p:cNvGrpSpPr/>
              <p:nvPr/>
            </p:nvGrpSpPr>
            <p:grpSpPr>
              <a:xfrm>
                <a:off x="7148570" y="2640446"/>
                <a:ext cx="1859433" cy="1813016"/>
                <a:chOff x="7148570" y="2640446"/>
                <a:chExt cx="1859433" cy="1813016"/>
              </a:xfrm>
            </p:grpSpPr>
            <p:sp>
              <p:nvSpPr>
                <p:cNvPr id="71" name="Textfeld 70"/>
                <p:cNvSpPr txBox="1"/>
                <p:nvPr/>
              </p:nvSpPr>
              <p:spPr>
                <a:xfrm>
                  <a:off x="8311325" y="2805415"/>
                  <a:ext cx="696678" cy="417092"/>
                </a:xfrm>
                <a:prstGeom prst="rect">
                  <a:avLst/>
                </a:prstGeom>
                <a:noFill/>
              </p:spPr>
              <p:txBody>
                <a:bodyPr wrap="square" rtlCol="0" anchor="t">
                  <a:noAutofit/>
                </a:bodyPr>
                <a:lstStyle/>
                <a:p>
                  <a:r>
                    <a:rPr lang="de-DE" sz="800" dirty="0" smtClean="0"/>
                    <a:t>SQL-Database</a:t>
                  </a:r>
                </a:p>
              </p:txBody>
            </p:sp>
            <p:sp>
              <p:nvSpPr>
                <p:cNvPr id="72" name="Textfeld 71"/>
                <p:cNvSpPr txBox="1"/>
                <p:nvPr/>
              </p:nvSpPr>
              <p:spPr>
                <a:xfrm>
                  <a:off x="8311325" y="3431524"/>
                  <a:ext cx="657649" cy="333943"/>
                </a:xfrm>
                <a:prstGeom prst="rect">
                  <a:avLst/>
                </a:prstGeom>
                <a:noFill/>
              </p:spPr>
              <p:txBody>
                <a:bodyPr wrap="square" rtlCol="0" anchor="t">
                  <a:noAutofit/>
                </a:bodyPr>
                <a:lstStyle/>
                <a:p>
                  <a:r>
                    <a:rPr lang="de-DE" sz="800" dirty="0" smtClean="0"/>
                    <a:t>ERP &amp; MES</a:t>
                  </a:r>
                </a:p>
              </p:txBody>
            </p:sp>
            <p:pic>
              <p:nvPicPr>
                <p:cNvPr id="73" name="Picture 5" descr="C:\Users\sisinger\Desktop\tmp\2012_VIPA_Praesentationen\src\Fotolia_40525737_V_Symbole_Browser.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777746" y="2813312"/>
                  <a:ext cx="473203" cy="4091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sisinger\Desktop\tmp\2012_VIPA_Praesentationen\src\Fotolia_40525737_V_Symbole_Kuchen.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59457" y="3998547"/>
                  <a:ext cx="454915" cy="45491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C:\Users\sisinger\Desktop\tmp\2012_VIPA_Praesentationen\src\Fotolia_40525737_V_Symbole_Gliederung.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59457" y="3388412"/>
                  <a:ext cx="509779" cy="42519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Gerade Verbindung 76"/>
                <p:cNvCxnSpPr/>
                <p:nvPr/>
              </p:nvCxnSpPr>
              <p:spPr>
                <a:xfrm rot="16200000" flipH="1">
                  <a:off x="6394653" y="3440084"/>
                  <a:ext cx="1562698" cy="9144"/>
                </a:xfrm>
                <a:prstGeom prst="line">
                  <a:avLst/>
                </a:prstGeom>
                <a:ln>
                  <a:solidFill>
                    <a:srgbClr val="171818"/>
                  </a:solidFill>
                </a:ln>
                <a:effectLst/>
              </p:spPr>
              <p:style>
                <a:lnRef idx="2">
                  <a:schemeClr val="accent1"/>
                </a:lnRef>
                <a:fillRef idx="0">
                  <a:schemeClr val="accent1"/>
                </a:fillRef>
                <a:effectRef idx="1">
                  <a:schemeClr val="accent1"/>
                </a:effectRef>
                <a:fontRef idx="minor">
                  <a:schemeClr val="tx1"/>
                </a:fontRef>
              </p:style>
            </p:cxnSp>
            <p:cxnSp>
              <p:nvCxnSpPr>
                <p:cNvPr id="78" name="Gerade Verbindung 77"/>
                <p:cNvCxnSpPr>
                  <a:endCxn id="73" idx="1"/>
                </p:cNvCxnSpPr>
                <p:nvPr/>
              </p:nvCxnSpPr>
              <p:spPr>
                <a:xfrm>
                  <a:off x="7171430" y="3017909"/>
                  <a:ext cx="606316" cy="1"/>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Gerade Verbindung 78"/>
                <p:cNvCxnSpPr>
                  <a:endCxn id="75" idx="1"/>
                </p:cNvCxnSpPr>
                <p:nvPr/>
              </p:nvCxnSpPr>
              <p:spPr>
                <a:xfrm>
                  <a:off x="7171430" y="4226005"/>
                  <a:ext cx="588027"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Gerade Verbindung 79"/>
                <p:cNvCxnSpPr/>
                <p:nvPr/>
              </p:nvCxnSpPr>
              <p:spPr>
                <a:xfrm>
                  <a:off x="7180574" y="3638273"/>
                  <a:ext cx="588027"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102" name="Abgerundetes Rechteck 101"/>
                <p:cNvSpPr/>
                <p:nvPr/>
              </p:nvSpPr>
              <p:spPr>
                <a:xfrm>
                  <a:off x="7148570" y="2640446"/>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103" name="Abgerundetes Rechteck 102"/>
                <p:cNvSpPr/>
                <p:nvPr/>
              </p:nvSpPr>
              <p:spPr>
                <a:xfrm>
                  <a:off x="7152634" y="2995049"/>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104" name="Abgerundetes Rechteck 103"/>
                <p:cNvSpPr/>
                <p:nvPr/>
              </p:nvSpPr>
              <p:spPr>
                <a:xfrm>
                  <a:off x="7157714" y="3615413"/>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sp>
              <p:nvSpPr>
                <p:cNvPr id="105" name="Abgerundetes Rechteck 104"/>
                <p:cNvSpPr/>
                <p:nvPr/>
              </p:nvSpPr>
              <p:spPr>
                <a:xfrm>
                  <a:off x="7156189" y="4203145"/>
                  <a:ext cx="45719" cy="45719"/>
                </a:xfrm>
                <a:prstGeom prst="roundRect">
                  <a:avLst/>
                </a:prstGeom>
                <a:solidFill>
                  <a:schemeClr val="bg2">
                    <a:lumMod val="10000"/>
                  </a:schemeClr>
                </a:solidFill>
                <a:ln>
                  <a:solidFill>
                    <a:srgbClr val="1718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00000"/>
                    </a:solidFill>
                  </a:endParaRPr>
                </a:p>
              </p:txBody>
            </p:sp>
          </p:grpSp>
          <p:sp>
            <p:nvSpPr>
              <p:cNvPr id="114" name="Textfeld 113"/>
              <p:cNvSpPr txBox="1"/>
              <p:nvPr/>
            </p:nvSpPr>
            <p:spPr>
              <a:xfrm>
                <a:off x="7059935" y="1822873"/>
                <a:ext cx="1154437" cy="744825"/>
              </a:xfrm>
              <a:prstGeom prst="rect">
                <a:avLst/>
              </a:prstGeom>
              <a:noFill/>
            </p:spPr>
            <p:txBody>
              <a:bodyPr wrap="square" rtlCol="0" anchor="t">
                <a:noAutofit/>
              </a:bodyPr>
              <a:lstStyle/>
              <a:p>
                <a:r>
                  <a:rPr lang="de-DE" sz="800" dirty="0" smtClean="0">
                    <a:solidFill>
                      <a:schemeClr val="tx2"/>
                    </a:solidFill>
                  </a:rPr>
                  <a:t>And of course communication also runs with all elements of the engineering level.. </a:t>
                </a:r>
              </a:p>
            </p:txBody>
          </p:sp>
        </p:grpSp>
      </p:grpSp>
      <p:pic>
        <p:nvPicPr>
          <p:cNvPr id="116" name="Bild 115" descr="VIPA_System_TP_01-_Movicon02.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0481" y="872067"/>
            <a:ext cx="2393098" cy="1973358"/>
          </a:xfrm>
          <a:prstGeom prst="rect">
            <a:avLst/>
          </a:prstGeom>
        </p:spPr>
      </p:pic>
      <p:sp>
        <p:nvSpPr>
          <p:cNvPr id="3" name="Datumsplatzhalter 2"/>
          <p:cNvSpPr>
            <a:spLocks noGrp="1"/>
          </p:cNvSpPr>
          <p:nvPr>
            <p:ph type="dt" sz="half" idx="10"/>
          </p:nvPr>
        </p:nvSpPr>
        <p:spPr/>
        <p:txBody>
          <a:bodyPr/>
          <a:lstStyle/>
          <a:p>
            <a:fld id="{4E5D8BD5-A9C4-46DD-9E37-07FFD8F99412}"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Good Panel,</a:t>
            </a:r>
            <a:br>
              <a:rPr lang="de-DE" dirty="0" smtClean="0"/>
            </a:br>
            <a:r>
              <a:rPr lang="de-DE" dirty="0" smtClean="0"/>
              <a:t>good buy.</a:t>
            </a:r>
            <a:endParaRPr lang="de-DE" dirty="0"/>
          </a:p>
        </p:txBody>
      </p:sp>
      <p:sp>
        <p:nvSpPr>
          <p:cNvPr id="7" name="Textplatzhalter 6"/>
          <p:cNvSpPr>
            <a:spLocks noGrp="1"/>
          </p:cNvSpPr>
          <p:nvPr>
            <p:ph type="body" idx="1"/>
          </p:nvPr>
        </p:nvSpPr>
        <p:spPr>
          <a:xfrm>
            <a:off x="385098" y="3605158"/>
            <a:ext cx="6889461" cy="1847375"/>
          </a:xfrm>
        </p:spPr>
        <p:txBody>
          <a:bodyPr>
            <a:normAutofit/>
          </a:bodyPr>
          <a:lstStyle/>
          <a:p>
            <a:r>
              <a:rPr lang="de-DE" dirty="0" smtClean="0"/>
              <a:t>Why a professional Panel is a good </a:t>
            </a:r>
            <a:br>
              <a:rPr lang="de-DE" dirty="0" smtClean="0"/>
            </a:br>
            <a:r>
              <a:rPr lang="de-DE" dirty="0" smtClean="0"/>
              <a:t>investment for your plant.</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25</a:t>
            </a:fld>
            <a:endParaRPr lang="de-DE"/>
          </a:p>
        </p:txBody>
      </p:sp>
      <p:sp>
        <p:nvSpPr>
          <p:cNvPr id="2" name="Datumsplatzhalter 1"/>
          <p:cNvSpPr>
            <a:spLocks noGrp="1"/>
          </p:cNvSpPr>
          <p:nvPr>
            <p:ph type="dt" sz="half" idx="10"/>
          </p:nvPr>
        </p:nvSpPr>
        <p:spPr/>
        <p:txBody>
          <a:bodyPr/>
          <a:lstStyle/>
          <a:p>
            <a:fld id="{18D30B07-8DE4-4FD4-AC83-2CD88ADCCBE8}"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7179736" y="3175000"/>
            <a:ext cx="2023533" cy="1075267"/>
          </a:xfrm>
          <a:prstGeom prst="rect">
            <a:avLst/>
          </a:prstGeom>
          <a:noFill/>
        </p:spPr>
        <p:txBody>
          <a:bodyPr wrap="square" rtlCol="0" anchor="t" anchorCtr="0">
            <a:noAutofit/>
          </a:bodyPr>
          <a:lstStyle/>
          <a:p>
            <a:pPr marL="0" indent="0"/>
            <a:r>
              <a:rPr lang="de-DE" sz="6000" dirty="0" smtClean="0">
                <a:solidFill>
                  <a:schemeClr val="accent2">
                    <a:alpha val="75000"/>
                  </a:schemeClr>
                </a:solidFill>
              </a:rPr>
              <a:t>2013</a:t>
            </a:r>
          </a:p>
        </p:txBody>
      </p:sp>
      <p:sp>
        <p:nvSpPr>
          <p:cNvPr id="6" name="Titel 5"/>
          <p:cNvSpPr>
            <a:spLocks noGrp="1"/>
          </p:cNvSpPr>
          <p:nvPr>
            <p:ph type="title"/>
          </p:nvPr>
        </p:nvSpPr>
        <p:spPr/>
        <p:txBody>
          <a:bodyPr/>
          <a:lstStyle/>
          <a:p>
            <a:r>
              <a:rPr lang="de-DE" dirty="0" smtClean="0"/>
              <a:t> a sustainable investment.</a:t>
            </a:r>
            <a:endParaRPr lang="de-DE" dirty="0"/>
          </a:p>
        </p:txBody>
      </p:sp>
      <p:sp>
        <p:nvSpPr>
          <p:cNvPr id="7" name="Inhaltsplatzhalter 6"/>
          <p:cNvSpPr>
            <a:spLocks noGrp="1"/>
          </p:cNvSpPr>
          <p:nvPr>
            <p:ph idx="1"/>
          </p:nvPr>
        </p:nvSpPr>
        <p:spPr>
          <a:xfrm>
            <a:off x="376904" y="1374471"/>
            <a:ext cx="6354095" cy="5108132"/>
          </a:xfrm>
        </p:spPr>
        <p:txBody>
          <a:bodyPr>
            <a:normAutofit/>
          </a:bodyPr>
          <a:lstStyle/>
          <a:p>
            <a:pPr marL="0" lvl="0" indent="0">
              <a:buNone/>
              <a:defRPr/>
            </a:pPr>
            <a:r>
              <a:rPr lang="de-DE" dirty="0" smtClean="0"/>
              <a:t>With the professional Panel VIPA has not only paid attention to performance, but also to someting quite different: unique quality.</a:t>
            </a:r>
            <a:endParaRPr lang="de-DE" b="0" dirty="0" smtClean="0"/>
          </a:p>
          <a:p>
            <a:pPr>
              <a:buClr>
                <a:schemeClr val="tx2"/>
              </a:buClr>
            </a:pPr>
            <a:r>
              <a:rPr lang="de-DE" b="0" dirty="0" smtClean="0"/>
              <a:t>Due to the special aluminium housing they are so robust that professional Panels last an extremely long time. The heat can also be significantly better dissipated by this housing.</a:t>
            </a:r>
          </a:p>
          <a:p>
            <a:r>
              <a:rPr lang="de-DE" b="0" dirty="0" smtClean="0">
                <a:solidFill>
                  <a:schemeClr val="tx1"/>
                </a:solidFill>
              </a:rPr>
              <a:t>Extended licence: The process on the panel can also be utilized on the PC in the control room without having to configure again.</a:t>
            </a:r>
          </a:p>
          <a:p>
            <a:pPr>
              <a:defRPr/>
            </a:pPr>
            <a:r>
              <a:rPr lang="de-DE" b="0" dirty="0" smtClean="0"/>
              <a:t>The professional </a:t>
            </a:r>
            <a:r>
              <a:rPr lang="de-DE" b="0" dirty="0">
                <a:solidFill>
                  <a:schemeClr val="tx1"/>
                </a:solidFill>
              </a:rPr>
              <a:t>P</a:t>
            </a:r>
            <a:r>
              <a:rPr lang="de-DE" b="0" dirty="0" smtClean="0">
                <a:solidFill>
                  <a:schemeClr val="tx1"/>
                </a:solidFill>
              </a:rPr>
              <a:t>anels will continue to be available for a long time – promise. </a:t>
            </a:r>
          </a:p>
          <a:p>
            <a:pPr marL="182563" indent="-182563">
              <a:defRPr/>
            </a:pPr>
            <a:r>
              <a:rPr lang="de-DE" b="0" dirty="0" smtClean="0"/>
              <a:t>professional Panels from VIPA are among the most advanced panels on the market. And that will remain so: We are constantly developing them further, to keep our customers on the cutting edge of technology.</a:t>
            </a:r>
          </a:p>
          <a:p>
            <a:pPr marL="0" indent="0">
              <a:buNone/>
              <a:defRPr/>
            </a:pPr>
            <a:r>
              <a:rPr lang="de-DE" b="0" dirty="0" smtClean="0">
                <a:solidFill>
                  <a:schemeClr val="tx1"/>
                </a:solidFill>
              </a:rPr>
              <a:t/>
            </a:r>
            <a:br>
              <a:rPr lang="de-DE" b="0" dirty="0" smtClean="0">
                <a:solidFill>
                  <a:schemeClr val="tx1"/>
                </a:solidFill>
              </a:rPr>
            </a:br>
            <a:r>
              <a:rPr lang="de-DE" dirty="0" smtClean="0">
                <a:solidFill>
                  <a:schemeClr val="bg1"/>
                </a:solidFill>
              </a:rPr>
              <a:t>Whoever uses professional Panels from VIPA, can expect to </a:t>
            </a:r>
            <a:r>
              <a:rPr lang="de-DE" dirty="0" err="1" smtClean="0">
                <a:solidFill>
                  <a:schemeClr val="bg1"/>
                </a:solidFill>
              </a:rPr>
              <a:t>be</a:t>
            </a:r>
            <a:r>
              <a:rPr lang="de-DE" dirty="0" smtClean="0">
                <a:solidFill>
                  <a:schemeClr val="bg1"/>
                </a:solidFill>
              </a:rPr>
              <a:t> </a:t>
            </a:r>
            <a:r>
              <a:rPr lang="de-DE" dirty="0" err="1" smtClean="0">
                <a:solidFill>
                  <a:schemeClr val="bg1"/>
                </a:solidFill>
              </a:rPr>
              <a:t>equipped</a:t>
            </a:r>
            <a:r>
              <a:rPr lang="de-DE" dirty="0" smtClean="0">
                <a:solidFill>
                  <a:schemeClr val="bg1"/>
                </a:solidFill>
              </a:rPr>
              <a:t> up to date for a long time to come.</a:t>
            </a:r>
          </a:p>
        </p:txBody>
      </p:sp>
      <p:sp>
        <p:nvSpPr>
          <p:cNvPr id="5" name="Foliennummernplatzhalter 4"/>
          <p:cNvSpPr>
            <a:spLocks noGrp="1"/>
          </p:cNvSpPr>
          <p:nvPr>
            <p:ph type="sldNum" sz="quarter" idx="12"/>
          </p:nvPr>
        </p:nvSpPr>
        <p:spPr/>
        <p:txBody>
          <a:bodyPr/>
          <a:lstStyle/>
          <a:p>
            <a:fld id="{8F83C94B-801A-8445-B651-6C1938B11C2E}" type="slidenum">
              <a:rPr lang="de-DE" smtClean="0"/>
              <a:pPr/>
              <a:t>26</a:t>
            </a:fld>
            <a:endParaRPr lang="de-DE"/>
          </a:p>
        </p:txBody>
      </p:sp>
      <p:pic>
        <p:nvPicPr>
          <p:cNvPr id="12" name="Bild 11" descr="VIPA_System_TP_small_01_Zenon.png"/>
          <p:cNvPicPr>
            <a:picLocks noChangeAspect="1"/>
          </p:cNvPicPr>
          <p:nvPr/>
        </p:nvPicPr>
        <p:blipFill>
          <a:blip r:embed="rId3"/>
          <a:stretch>
            <a:fillRect/>
          </a:stretch>
        </p:blipFill>
        <p:spPr>
          <a:xfrm>
            <a:off x="6365965" y="3860801"/>
            <a:ext cx="2474542" cy="2016654"/>
          </a:xfrm>
          <a:prstGeom prst="rect">
            <a:avLst/>
          </a:prstGeom>
        </p:spPr>
      </p:pic>
      <p:sp>
        <p:nvSpPr>
          <p:cNvPr id="14" name="Textfeld 13"/>
          <p:cNvSpPr txBox="1"/>
          <p:nvPr/>
        </p:nvSpPr>
        <p:spPr>
          <a:xfrm>
            <a:off x="7003240" y="2946402"/>
            <a:ext cx="1683559" cy="931333"/>
          </a:xfrm>
          <a:prstGeom prst="rect">
            <a:avLst/>
          </a:prstGeom>
          <a:noFill/>
        </p:spPr>
        <p:txBody>
          <a:bodyPr wrap="square" rtlCol="0" anchor="t" anchorCtr="0">
            <a:noAutofit/>
          </a:bodyPr>
          <a:lstStyle/>
          <a:p>
            <a:pPr marL="0" indent="0"/>
            <a:r>
              <a:rPr lang="de-DE" sz="4800" dirty="0" smtClean="0">
                <a:solidFill>
                  <a:schemeClr val="accent1">
                    <a:alpha val="19000"/>
                  </a:schemeClr>
                </a:solidFill>
              </a:rPr>
              <a:t>2014</a:t>
            </a:r>
          </a:p>
        </p:txBody>
      </p:sp>
      <p:sp>
        <p:nvSpPr>
          <p:cNvPr id="15" name="Textfeld 14"/>
          <p:cNvSpPr txBox="1"/>
          <p:nvPr/>
        </p:nvSpPr>
        <p:spPr>
          <a:xfrm>
            <a:off x="7179736" y="2374903"/>
            <a:ext cx="2420160" cy="1210734"/>
          </a:xfrm>
          <a:prstGeom prst="rect">
            <a:avLst/>
          </a:prstGeom>
          <a:noFill/>
        </p:spPr>
        <p:txBody>
          <a:bodyPr wrap="square" rtlCol="0" anchor="t" anchorCtr="0">
            <a:noAutofit/>
          </a:bodyPr>
          <a:lstStyle/>
          <a:p>
            <a:pPr marL="0" indent="0"/>
            <a:r>
              <a:rPr lang="de-DE" sz="6600" dirty="0" smtClean="0">
                <a:solidFill>
                  <a:schemeClr val="accent2">
                    <a:alpha val="30000"/>
                  </a:schemeClr>
                </a:solidFill>
              </a:rPr>
              <a:t>2015</a:t>
            </a:r>
          </a:p>
        </p:txBody>
      </p:sp>
      <p:sp>
        <p:nvSpPr>
          <p:cNvPr id="16" name="Textfeld 15"/>
          <p:cNvSpPr txBox="1"/>
          <p:nvPr/>
        </p:nvSpPr>
        <p:spPr>
          <a:xfrm>
            <a:off x="7095066" y="2099732"/>
            <a:ext cx="1837267" cy="770467"/>
          </a:xfrm>
          <a:prstGeom prst="rect">
            <a:avLst/>
          </a:prstGeom>
          <a:noFill/>
        </p:spPr>
        <p:txBody>
          <a:bodyPr wrap="square" rtlCol="0" anchor="t" anchorCtr="0">
            <a:noAutofit/>
          </a:bodyPr>
          <a:lstStyle/>
          <a:p>
            <a:pPr marL="0" indent="0"/>
            <a:r>
              <a:rPr lang="de-DE" sz="5400" dirty="0" smtClean="0">
                <a:solidFill>
                  <a:schemeClr val="accent1">
                    <a:alpha val="24000"/>
                  </a:schemeClr>
                </a:solidFill>
              </a:rPr>
              <a:t>2016</a:t>
            </a:r>
          </a:p>
        </p:txBody>
      </p:sp>
      <p:sp>
        <p:nvSpPr>
          <p:cNvPr id="17" name="Textfeld 16"/>
          <p:cNvSpPr txBox="1"/>
          <p:nvPr/>
        </p:nvSpPr>
        <p:spPr>
          <a:xfrm>
            <a:off x="6977839" y="1487410"/>
            <a:ext cx="2911227" cy="1328787"/>
          </a:xfrm>
          <a:prstGeom prst="rect">
            <a:avLst/>
          </a:prstGeom>
          <a:noFill/>
        </p:spPr>
        <p:txBody>
          <a:bodyPr wrap="square" rtlCol="0" anchor="t" anchorCtr="0">
            <a:noAutofit/>
          </a:bodyPr>
          <a:lstStyle/>
          <a:p>
            <a:pPr marL="0" indent="0"/>
            <a:r>
              <a:rPr lang="de-DE" sz="8000" dirty="0" smtClean="0">
                <a:solidFill>
                  <a:schemeClr val="accent2">
                    <a:alpha val="30000"/>
                  </a:schemeClr>
                </a:solidFill>
              </a:rPr>
              <a:t>2017</a:t>
            </a:r>
          </a:p>
        </p:txBody>
      </p:sp>
      <p:sp>
        <p:nvSpPr>
          <p:cNvPr id="18" name="Textfeld 17"/>
          <p:cNvSpPr txBox="1"/>
          <p:nvPr/>
        </p:nvSpPr>
        <p:spPr>
          <a:xfrm>
            <a:off x="6730999" y="1046116"/>
            <a:ext cx="2911227" cy="1328787"/>
          </a:xfrm>
          <a:prstGeom prst="rect">
            <a:avLst/>
          </a:prstGeom>
          <a:noFill/>
        </p:spPr>
        <p:txBody>
          <a:bodyPr wrap="square" rtlCol="0" anchor="t" anchorCtr="0">
            <a:noAutofit/>
          </a:bodyPr>
          <a:lstStyle/>
          <a:p>
            <a:pPr marL="0" indent="0"/>
            <a:r>
              <a:rPr lang="de-DE" sz="7200" dirty="0" smtClean="0">
                <a:solidFill>
                  <a:schemeClr val="accent2">
                    <a:alpha val="51000"/>
                  </a:schemeClr>
                </a:solidFill>
              </a:rPr>
              <a:t>2018</a:t>
            </a:r>
          </a:p>
        </p:txBody>
      </p:sp>
      <p:sp>
        <p:nvSpPr>
          <p:cNvPr id="19" name="Textfeld 18"/>
          <p:cNvSpPr txBox="1"/>
          <p:nvPr/>
        </p:nvSpPr>
        <p:spPr>
          <a:xfrm>
            <a:off x="6730999" y="381722"/>
            <a:ext cx="2911227" cy="1328787"/>
          </a:xfrm>
          <a:prstGeom prst="rect">
            <a:avLst/>
          </a:prstGeom>
          <a:noFill/>
        </p:spPr>
        <p:txBody>
          <a:bodyPr wrap="square" rtlCol="0" anchor="t" anchorCtr="0">
            <a:noAutofit/>
          </a:bodyPr>
          <a:lstStyle/>
          <a:p>
            <a:pPr marL="0" indent="0"/>
            <a:r>
              <a:rPr lang="de-DE" sz="8800" dirty="0" smtClean="0">
                <a:solidFill>
                  <a:schemeClr val="accent2">
                    <a:alpha val="30000"/>
                  </a:schemeClr>
                </a:solidFill>
              </a:rPr>
              <a:t>2019</a:t>
            </a:r>
          </a:p>
        </p:txBody>
      </p:sp>
      <p:sp>
        <p:nvSpPr>
          <p:cNvPr id="20" name="Textfeld 19"/>
          <p:cNvSpPr txBox="1"/>
          <p:nvPr/>
        </p:nvSpPr>
        <p:spPr>
          <a:xfrm>
            <a:off x="6994773" y="98864"/>
            <a:ext cx="2023533" cy="1075267"/>
          </a:xfrm>
          <a:prstGeom prst="rect">
            <a:avLst/>
          </a:prstGeom>
          <a:noFill/>
        </p:spPr>
        <p:txBody>
          <a:bodyPr wrap="square" rtlCol="0" anchor="t" anchorCtr="0">
            <a:noAutofit/>
          </a:bodyPr>
          <a:lstStyle/>
          <a:p>
            <a:pPr marL="0" indent="0"/>
            <a:r>
              <a:rPr lang="de-DE" sz="6000" dirty="0" smtClean="0">
                <a:solidFill>
                  <a:schemeClr val="accent2">
                    <a:alpha val="28000"/>
                  </a:schemeClr>
                </a:solidFill>
              </a:rPr>
              <a:t>2020</a:t>
            </a:r>
          </a:p>
        </p:txBody>
      </p:sp>
      <p:sp>
        <p:nvSpPr>
          <p:cNvPr id="21" name="Textfeld 20"/>
          <p:cNvSpPr txBox="1"/>
          <p:nvPr/>
        </p:nvSpPr>
        <p:spPr>
          <a:xfrm>
            <a:off x="6773340" y="-375808"/>
            <a:ext cx="2243664" cy="1146271"/>
          </a:xfrm>
          <a:prstGeom prst="rect">
            <a:avLst/>
          </a:prstGeom>
          <a:noFill/>
        </p:spPr>
        <p:txBody>
          <a:bodyPr wrap="square" rtlCol="0" anchor="t" anchorCtr="0">
            <a:noAutofit/>
          </a:bodyPr>
          <a:lstStyle/>
          <a:p>
            <a:pPr marL="0" indent="0"/>
            <a:r>
              <a:rPr lang="de-DE" sz="7200" dirty="0" smtClean="0">
                <a:solidFill>
                  <a:schemeClr val="accent2">
                    <a:alpha val="30000"/>
                  </a:schemeClr>
                </a:solidFill>
              </a:rPr>
              <a:t>2021</a:t>
            </a:r>
          </a:p>
        </p:txBody>
      </p:sp>
      <p:sp>
        <p:nvSpPr>
          <p:cNvPr id="2" name="Datumsplatzhalter 1"/>
          <p:cNvSpPr>
            <a:spLocks noGrp="1"/>
          </p:cNvSpPr>
          <p:nvPr>
            <p:ph type="dt" sz="half" idx="10"/>
          </p:nvPr>
        </p:nvSpPr>
        <p:spPr/>
        <p:txBody>
          <a:bodyPr/>
          <a:lstStyle/>
          <a:p>
            <a:fld id="{5F6CA293-3385-4BF0-B8EA-075B0D04531A}"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dissolv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dissolve">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dissolve">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dissolve">
                                      <p:cBhvr>
                                        <p:cTn id="59" dur="500"/>
                                        <p:tgtEl>
                                          <p:spTgt spid="7">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
                                            <p:txEl>
                                              <p:pRg st="4" end="4"/>
                                            </p:txEl>
                                          </p:spTgt>
                                        </p:tgtEl>
                                        <p:attrNameLst>
                                          <p:attrName>style.visibility</p:attrName>
                                        </p:attrNameLst>
                                      </p:cBhvr>
                                      <p:to>
                                        <p:strVal val="visible"/>
                                      </p:to>
                                    </p:set>
                                    <p:animEffect transition="in" filter="dissolve">
                                      <p:cBhvr>
                                        <p:cTn id="64" dur="500"/>
                                        <p:tgtEl>
                                          <p:spTgt spid="7">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7">
                                            <p:txEl>
                                              <p:pRg st="5" end="5"/>
                                            </p:txEl>
                                          </p:spTgt>
                                        </p:tgtEl>
                                        <p:attrNameLst>
                                          <p:attrName>style.visibility</p:attrName>
                                        </p:attrNameLst>
                                      </p:cBhvr>
                                      <p:to>
                                        <p:strVal val="visible"/>
                                      </p:to>
                                    </p:set>
                                    <p:animEffect transition="in" filter="dissolve">
                                      <p:cBhvr>
                                        <p:cTn id="6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uild="p"/>
      <p:bldP spid="14" grpId="0"/>
      <p:bldP spid="15" grpId="0"/>
      <p:bldP spid="16"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85098" y="1422401"/>
            <a:ext cx="6889462" cy="1961538"/>
          </a:xfrm>
        </p:spPr>
        <p:txBody>
          <a:bodyPr>
            <a:normAutofit/>
          </a:bodyPr>
          <a:lstStyle/>
          <a:p>
            <a:r>
              <a:rPr lang="de-DE" dirty="0" smtClean="0"/>
              <a:t>professional Panels:</a:t>
            </a:r>
            <a:br>
              <a:rPr lang="de-DE" dirty="0" smtClean="0"/>
            </a:br>
            <a:r>
              <a:rPr lang="de-DE" dirty="0" smtClean="0"/>
              <a:t>Features and Data</a:t>
            </a:r>
            <a:endParaRPr lang="de-DE" dirty="0"/>
          </a:p>
        </p:txBody>
      </p:sp>
      <p:sp>
        <p:nvSpPr>
          <p:cNvPr id="7" name="Textplatzhalter 6"/>
          <p:cNvSpPr>
            <a:spLocks noGrp="1"/>
          </p:cNvSpPr>
          <p:nvPr>
            <p:ph type="body" idx="1"/>
          </p:nvPr>
        </p:nvSpPr>
        <p:spPr/>
        <p:txBody>
          <a:bodyPr/>
          <a:lstStyle/>
          <a:p>
            <a:r>
              <a:rPr lang="de-DE" dirty="0" smtClean="0"/>
              <a:t>All you need to know at a glance.</a:t>
            </a:r>
          </a:p>
        </p:txBody>
      </p:sp>
      <p:sp>
        <p:nvSpPr>
          <p:cNvPr id="5" name="Foliennummernplatzhalter 4"/>
          <p:cNvSpPr>
            <a:spLocks noGrp="1"/>
          </p:cNvSpPr>
          <p:nvPr>
            <p:ph type="sldNum" sz="quarter" idx="12"/>
          </p:nvPr>
        </p:nvSpPr>
        <p:spPr/>
        <p:txBody>
          <a:bodyPr/>
          <a:lstStyle/>
          <a:p>
            <a:fld id="{8F83C94B-801A-8445-B651-6C1938B11C2E}" type="slidenum">
              <a:rPr lang="de-DE" smtClean="0"/>
              <a:pPr/>
              <a:t>27</a:t>
            </a:fld>
            <a:endParaRPr lang="de-DE"/>
          </a:p>
        </p:txBody>
      </p:sp>
      <p:sp>
        <p:nvSpPr>
          <p:cNvPr id="2" name="Datumsplatzhalter 1"/>
          <p:cNvSpPr>
            <a:spLocks noGrp="1"/>
          </p:cNvSpPr>
          <p:nvPr>
            <p:ph type="dt" sz="half" idx="10"/>
          </p:nvPr>
        </p:nvSpPr>
        <p:spPr/>
        <p:txBody>
          <a:bodyPr/>
          <a:lstStyle/>
          <a:p>
            <a:fld id="{25D3355A-A5F1-485D-9660-F021F3C5C657}"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3878282"/>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0" y="3167083"/>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0" y="2438950"/>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0" y="1710817"/>
            <a:ext cx="9144000" cy="3837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5"/>
          <p:cNvSpPr>
            <a:spLocks noGrp="1"/>
          </p:cNvSpPr>
          <p:nvPr>
            <p:ph type="title"/>
          </p:nvPr>
        </p:nvSpPr>
        <p:spPr/>
        <p:txBody>
          <a:bodyPr/>
          <a:lstStyle/>
          <a:p>
            <a:r>
              <a:rPr lang="de-DE" dirty="0" smtClean="0">
                <a:solidFill>
                  <a:schemeClr val="tx2"/>
                </a:solidFill>
              </a:rPr>
              <a:t>professional Panels </a:t>
            </a:r>
            <a:r>
              <a:rPr lang="de-DE" dirty="0" smtClean="0"/>
              <a:t>in Detail</a:t>
            </a:r>
            <a:endParaRPr lang="de-DE" dirty="0"/>
          </a:p>
        </p:txBody>
      </p:sp>
      <p:sp>
        <p:nvSpPr>
          <p:cNvPr id="7" name="Inhaltsplatzhalter 6"/>
          <p:cNvSpPr>
            <a:spLocks noGrp="1"/>
          </p:cNvSpPr>
          <p:nvPr>
            <p:ph idx="1"/>
          </p:nvPr>
        </p:nvSpPr>
        <p:spPr>
          <a:xfrm>
            <a:off x="376905" y="1131519"/>
            <a:ext cx="8309895" cy="3973595"/>
          </a:xfrm>
        </p:spPr>
        <p:txBody>
          <a:bodyPr>
            <a:normAutofit/>
          </a:bodyPr>
          <a:lstStyle/>
          <a:p>
            <a:pPr>
              <a:spcBef>
                <a:spcPts val="840"/>
              </a:spcBef>
            </a:pPr>
            <a:r>
              <a:rPr lang="de-DE" b="0" dirty="0" smtClean="0"/>
              <a:t>Up to eight interfaces: RS232, RS485, RS422, MPI-, PROFIBUS-DP Slave, Ethernet RJ45, </a:t>
            </a:r>
            <a:br>
              <a:rPr lang="de-DE" b="0" dirty="0" smtClean="0"/>
            </a:br>
            <a:r>
              <a:rPr lang="de-DE" b="0" dirty="0" smtClean="0"/>
              <a:t>USB-A and USB-B interfaces (depending on version). </a:t>
            </a:r>
          </a:p>
          <a:p>
            <a:pPr>
              <a:spcBef>
                <a:spcPts val="840"/>
              </a:spcBef>
            </a:pPr>
            <a:r>
              <a:rPr lang="de-DE" b="0" dirty="0" smtClean="0"/>
              <a:t>User memory / working memory: 2.048 MB (Flash) / 128 MB (RAM).</a:t>
            </a:r>
          </a:p>
          <a:p>
            <a:pPr>
              <a:spcBef>
                <a:spcPts val="840"/>
              </a:spcBef>
            </a:pPr>
            <a:r>
              <a:rPr lang="de-DE" b="0" dirty="0" smtClean="0"/>
              <a:t>Available in five different sizes: 5,7“ to 12,1“. </a:t>
            </a:r>
          </a:p>
          <a:p>
            <a:pPr>
              <a:spcBef>
                <a:spcPts val="840"/>
              </a:spcBef>
            </a:pPr>
            <a:r>
              <a:rPr lang="de-DE" b="0" dirty="0" smtClean="0"/>
              <a:t>Particularly small mounting depth of between only 37 to 45 mm.</a:t>
            </a:r>
            <a:endParaRPr lang="de-DE" b="0" dirty="0" smtClean="0">
              <a:solidFill>
                <a:srgbClr val="FF0000"/>
              </a:solidFill>
            </a:endParaRPr>
          </a:p>
          <a:p>
            <a:pPr>
              <a:spcBef>
                <a:spcPts val="840"/>
              </a:spcBef>
            </a:pPr>
            <a:r>
              <a:rPr lang="de-DE" b="0" dirty="0" smtClean="0"/>
              <a:t>The panels can be operated both vertically and horizontally</a:t>
            </a:r>
            <a:r>
              <a:rPr lang="de-DE" b="0" dirty="0" smtClean="0">
                <a:solidFill>
                  <a:schemeClr val="tx1"/>
                </a:solidFill>
              </a:rPr>
              <a:t>.</a:t>
            </a:r>
          </a:p>
          <a:p>
            <a:pPr>
              <a:spcBef>
                <a:spcPts val="840"/>
              </a:spcBef>
            </a:pPr>
            <a:r>
              <a:rPr lang="de-DE" b="0" dirty="0" smtClean="0"/>
              <a:t>Operating and configuration friendly.</a:t>
            </a:r>
          </a:p>
          <a:p>
            <a:pPr>
              <a:spcBef>
                <a:spcPts val="840"/>
              </a:spcBef>
            </a:pPr>
            <a:r>
              <a:rPr lang="de-DE" b="0" dirty="0" smtClean="0"/>
              <a:t>Extremely durable aluminium housing.</a:t>
            </a:r>
          </a:p>
          <a:p>
            <a:pPr>
              <a:spcBef>
                <a:spcPts val="840"/>
              </a:spcBef>
            </a:pPr>
            <a:r>
              <a:rPr lang="de-DE" b="0" dirty="0" smtClean="0"/>
              <a:t>Patented mounting bracket.</a:t>
            </a:r>
          </a:p>
          <a:p>
            <a:r>
              <a:rPr lang="de-DE" b="0" dirty="0" smtClean="0"/>
              <a:t>Powerful XScale processor with 800 MHz.</a:t>
            </a:r>
          </a:p>
        </p:txBody>
      </p:sp>
      <p:sp>
        <p:nvSpPr>
          <p:cNvPr id="5" name="Foliennummernplatzhalter 4"/>
          <p:cNvSpPr>
            <a:spLocks noGrp="1"/>
          </p:cNvSpPr>
          <p:nvPr>
            <p:ph type="sldNum" sz="quarter" idx="12"/>
          </p:nvPr>
        </p:nvSpPr>
        <p:spPr/>
        <p:txBody>
          <a:bodyPr/>
          <a:lstStyle/>
          <a:p>
            <a:fld id="{8F83C94B-801A-8445-B651-6C1938B11C2E}" type="slidenum">
              <a:rPr lang="de-DE" smtClean="0"/>
              <a:pPr/>
              <a:t>28</a:t>
            </a:fld>
            <a:endParaRPr lang="de-DE"/>
          </a:p>
        </p:txBody>
      </p:sp>
      <p:pic>
        <p:nvPicPr>
          <p:cNvPr id="12" name="Picture 5" descr="TP_Pyramid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6054" y="2931836"/>
            <a:ext cx="4054057" cy="3078080"/>
          </a:xfrm>
          <a:prstGeom prst="rect">
            <a:avLst/>
          </a:prstGeom>
          <a:noFill/>
        </p:spPr>
      </p:pic>
      <p:sp>
        <p:nvSpPr>
          <p:cNvPr id="2" name="Datumsplatzhalter 1"/>
          <p:cNvSpPr>
            <a:spLocks noGrp="1"/>
          </p:cNvSpPr>
          <p:nvPr>
            <p:ph type="dt" sz="half" idx="10"/>
          </p:nvPr>
        </p:nvSpPr>
        <p:spPr/>
        <p:txBody>
          <a:bodyPr/>
          <a:lstStyle/>
          <a:p>
            <a:fld id="{5283584A-3601-4EE5-9CC9-5200D197BBB1}"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dissolve">
                                      <p:cBhvr>
                                        <p:cTn id="31" dur="500"/>
                                        <p:tgtEl>
                                          <p:spTgt spid="7">
                                            <p:txEl>
                                              <p:pRg st="1" end="1"/>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dissolve">
                                      <p:cBhvr>
                                        <p:cTn id="35" dur="500"/>
                                        <p:tgtEl>
                                          <p:spTgt spid="7">
                                            <p:txEl>
                                              <p:pRg st="2" end="2"/>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dissolve">
                                      <p:cBhvr>
                                        <p:cTn id="39" dur="500"/>
                                        <p:tgtEl>
                                          <p:spTgt spid="7">
                                            <p:txEl>
                                              <p:pRg st="3" end="3"/>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dissolve">
                                      <p:cBhvr>
                                        <p:cTn id="43" dur="500"/>
                                        <p:tgtEl>
                                          <p:spTgt spid="7">
                                            <p:txEl>
                                              <p:pRg st="4" end="4"/>
                                            </p:txEl>
                                          </p:spTgt>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dissolve">
                                      <p:cBhvr>
                                        <p:cTn id="47" dur="500"/>
                                        <p:tgtEl>
                                          <p:spTgt spid="7">
                                            <p:txEl>
                                              <p:pRg st="5" end="5"/>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dissolve">
                                      <p:cBhvr>
                                        <p:cTn id="51" dur="500"/>
                                        <p:tgtEl>
                                          <p:spTgt spid="7">
                                            <p:txEl>
                                              <p:pRg st="6" end="6"/>
                                            </p:txEl>
                                          </p:spTgt>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dissolve">
                                      <p:cBhvr>
                                        <p:cTn id="55" dur="500"/>
                                        <p:tgtEl>
                                          <p:spTgt spid="7">
                                            <p:txEl>
                                              <p:pRg st="7" end="7"/>
                                            </p:txEl>
                                          </p:spTgt>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Effect transition="in" filter="dissolve">
                                      <p:cBhvr>
                                        <p:cTn id="5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1060231"/>
            <a:ext cx="9144000" cy="255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endParaRPr>
          </a:p>
        </p:txBody>
      </p:sp>
      <p:sp>
        <p:nvSpPr>
          <p:cNvPr id="7" name="Rechteck 6"/>
          <p:cNvSpPr/>
          <p:nvPr/>
        </p:nvSpPr>
        <p:spPr>
          <a:xfrm>
            <a:off x="0" y="1663544"/>
            <a:ext cx="9144000" cy="255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0" y="2276059"/>
            <a:ext cx="9144000" cy="255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0" y="2888574"/>
            <a:ext cx="9144000" cy="255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0" y="3501089"/>
            <a:ext cx="9144000" cy="255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0" y="4113604"/>
            <a:ext cx="9144000" cy="255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eco or professional? A comparison.</a:t>
            </a:r>
            <a:endParaRPr lang="de-DE" dirty="0"/>
          </a:p>
        </p:txBody>
      </p:sp>
      <p:sp>
        <p:nvSpPr>
          <p:cNvPr id="3" name="Inhaltsplatzhalter 2"/>
          <p:cNvSpPr>
            <a:spLocks noGrp="1"/>
          </p:cNvSpPr>
          <p:nvPr>
            <p:ph idx="1"/>
          </p:nvPr>
        </p:nvSpPr>
        <p:spPr>
          <a:xfrm>
            <a:off x="376905" y="1005533"/>
            <a:ext cx="8309895" cy="4263601"/>
          </a:xfrm>
        </p:spPr>
        <p:txBody>
          <a:bodyPr/>
          <a:lstStyle/>
          <a:p>
            <a:pPr>
              <a:buNone/>
              <a:tabLst>
                <a:tab pos="4665663" algn="l"/>
                <a:tab pos="6184900" algn="l"/>
              </a:tabLst>
            </a:pPr>
            <a:r>
              <a:rPr lang="de-DE" dirty="0" smtClean="0">
                <a:solidFill>
                  <a:schemeClr val="accent2"/>
                </a:solidFill>
              </a:rPr>
              <a:t>Feature</a:t>
            </a:r>
            <a:r>
              <a:rPr lang="de-DE" dirty="0" smtClean="0">
                <a:solidFill>
                  <a:schemeClr val="bg1"/>
                </a:solidFill>
              </a:rPr>
              <a:t>	</a:t>
            </a:r>
            <a:r>
              <a:rPr lang="de-DE" dirty="0" err="1" smtClean="0">
                <a:solidFill>
                  <a:schemeClr val="bg1"/>
                </a:solidFill>
              </a:rPr>
              <a:t>eco</a:t>
            </a:r>
            <a:r>
              <a:rPr lang="de-DE" dirty="0" smtClean="0">
                <a:solidFill>
                  <a:schemeClr val="bg1"/>
                </a:solidFill>
              </a:rPr>
              <a:t> Panel	professional Panel</a:t>
            </a:r>
          </a:p>
          <a:p>
            <a:pPr>
              <a:buNone/>
              <a:tabLst>
                <a:tab pos="4665663" algn="l"/>
                <a:tab pos="6184900" algn="l"/>
              </a:tabLst>
            </a:pPr>
            <a:r>
              <a:rPr lang="de-DE" b="0" dirty="0" smtClean="0"/>
              <a:t>Number of possible display sizes	2	5</a:t>
            </a:r>
          </a:p>
          <a:p>
            <a:pPr>
              <a:buNone/>
              <a:tabLst>
                <a:tab pos="4665663" algn="l"/>
                <a:tab pos="6184900" algn="l"/>
              </a:tabLst>
            </a:pPr>
            <a:r>
              <a:rPr lang="de-DE" b="0" dirty="0" smtClean="0"/>
              <a:t>Number of interfaces	up to 5	up to 8</a:t>
            </a:r>
          </a:p>
          <a:p>
            <a:pPr>
              <a:buNone/>
              <a:tabLst>
                <a:tab pos="4665663" algn="l"/>
                <a:tab pos="6184900" algn="l"/>
              </a:tabLst>
            </a:pPr>
            <a:r>
              <a:rPr lang="de-DE" b="0" dirty="0" smtClean="0"/>
              <a:t>Housing	plastic	aluminium</a:t>
            </a:r>
          </a:p>
          <a:p>
            <a:pPr>
              <a:buNone/>
              <a:tabLst>
                <a:tab pos="4665663" algn="l"/>
                <a:tab pos="6184900" algn="l"/>
              </a:tabLst>
            </a:pPr>
            <a:r>
              <a:rPr lang="de-DE" b="0" dirty="0" smtClean="0"/>
              <a:t>Multilingual language support	yes.	 yes.</a:t>
            </a:r>
          </a:p>
          <a:p>
            <a:pPr lvl="0">
              <a:buNone/>
              <a:tabLst>
                <a:tab pos="4665663" algn="l"/>
                <a:tab pos="6184900" algn="l"/>
              </a:tabLst>
            </a:pPr>
            <a:r>
              <a:rPr lang="de-DE" b="0" dirty="0" smtClean="0"/>
              <a:t>Integrated web server	–	 yes.</a:t>
            </a:r>
          </a:p>
          <a:p>
            <a:pPr lvl="0">
              <a:buNone/>
              <a:tabLst>
                <a:tab pos="4665663" algn="l"/>
                <a:tab pos="6184900" algn="l"/>
              </a:tabLst>
            </a:pPr>
            <a:r>
              <a:rPr lang="de-DE" b="0" dirty="0" smtClean="0"/>
              <a:t>Simple database communication?	–	 yes.</a:t>
            </a:r>
          </a:p>
          <a:p>
            <a:pPr>
              <a:buNone/>
              <a:tabLst>
                <a:tab pos="4665663" algn="l"/>
                <a:tab pos="6184900" algn="l"/>
              </a:tabLst>
            </a:pPr>
            <a:r>
              <a:rPr lang="de-DE" b="0" dirty="0" smtClean="0"/>
              <a:t>Patented mounting bracket	–	 yes.</a:t>
            </a:r>
          </a:p>
          <a:p>
            <a:pPr lvl="0">
              <a:buNone/>
              <a:tabLst>
                <a:tab pos="4665663" algn="l"/>
                <a:tab pos="6184900" algn="l"/>
              </a:tabLst>
            </a:pPr>
            <a:r>
              <a:rPr lang="de-DE" b="0" dirty="0" smtClean="0"/>
              <a:t>Mounting depth	55 to 60 mm	37 to  45 mm</a:t>
            </a:r>
          </a:p>
          <a:p>
            <a:pPr lvl="0">
              <a:buNone/>
              <a:tabLst>
                <a:tab pos="4665663" algn="l"/>
                <a:tab pos="6184900" algn="l"/>
              </a:tabLst>
            </a:pPr>
            <a:r>
              <a:rPr lang="de-DE" b="0" dirty="0" smtClean="0"/>
              <a:t>Possible alignment	horizontal	horizontal </a:t>
            </a:r>
            <a:r>
              <a:rPr lang="de-DE" b="0" dirty="0" err="1" smtClean="0"/>
              <a:t>and</a:t>
            </a:r>
            <a:r>
              <a:rPr lang="de-DE" b="0" dirty="0" smtClean="0"/>
              <a:t> vertical</a:t>
            </a:r>
          </a:p>
          <a:p>
            <a:pPr lvl="0">
              <a:buNone/>
              <a:tabLst>
                <a:tab pos="4665663" algn="l"/>
                <a:tab pos="6184900" algn="l"/>
              </a:tabLst>
            </a:pPr>
            <a:r>
              <a:rPr lang="de-DE" b="0" dirty="0" smtClean="0"/>
              <a:t>Processor 	533 MHz	800 MHz.</a:t>
            </a:r>
            <a:endParaRPr lang="de-DE" dirty="0" smtClean="0"/>
          </a:p>
          <a:p>
            <a:pPr>
              <a:buNone/>
              <a:tabLst>
                <a:tab pos="4665663" algn="l"/>
                <a:tab pos="6184900" algn="l"/>
              </a:tabLst>
            </a:pP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29</a:t>
            </a:fld>
            <a:endParaRPr lang="de-DE"/>
          </a:p>
        </p:txBody>
      </p:sp>
      <p:pic>
        <p:nvPicPr>
          <p:cNvPr id="12" name="Bild 11" descr="VIPA_System_TP_01-_Movicon0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2899" y="4592597"/>
            <a:ext cx="2111661" cy="1741284"/>
          </a:xfrm>
          <a:prstGeom prst="rect">
            <a:avLst/>
          </a:prstGeom>
        </p:spPr>
      </p:pic>
      <p:pic>
        <p:nvPicPr>
          <p:cNvPr id="13" name="Bild 12" descr="eco-VIPA_62H-MDC0-DH_3D_Buildin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38431" y="4761997"/>
            <a:ext cx="1514768" cy="1516671"/>
          </a:xfrm>
          <a:prstGeom prst="rect">
            <a:avLst/>
          </a:prstGeom>
        </p:spPr>
      </p:pic>
      <p:sp>
        <p:nvSpPr>
          <p:cNvPr id="14" name="Richtungspfeil 13">
            <a:hlinkClick r:id="rId5" action="ppaction://hlinksldjump"/>
          </p:cNvPr>
          <p:cNvSpPr/>
          <p:nvPr/>
        </p:nvSpPr>
        <p:spPr>
          <a:xfrm rot="10800000">
            <a:off x="2185564" y="6372108"/>
            <a:ext cx="1424233" cy="257590"/>
          </a:xfrm>
          <a:prstGeom prst="homePlate">
            <a:avLst/>
          </a:prstGeom>
          <a:gradFill>
            <a:gsLst>
              <a:gs pos="0">
                <a:schemeClr val="accent2"/>
              </a:gs>
              <a:gs pos="100000">
                <a:schemeClr val="tx2"/>
              </a:gs>
            </a:gsLst>
            <a:lin ang="5400000" scaled="0"/>
          </a:gradFill>
          <a:ln w="3810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a:hlinkClick r:id="rId5" action="ppaction://hlinksldjump"/>
          </p:cNvPr>
          <p:cNvSpPr txBox="1"/>
          <p:nvPr/>
        </p:nvSpPr>
        <p:spPr>
          <a:xfrm>
            <a:off x="2185565" y="6372108"/>
            <a:ext cx="1475035" cy="266057"/>
          </a:xfrm>
          <a:prstGeom prst="rect">
            <a:avLst/>
          </a:prstGeom>
          <a:noFill/>
          <a:ln>
            <a:noFill/>
          </a:ln>
        </p:spPr>
        <p:txBody>
          <a:bodyPr wrap="square" rtlCol="0" anchor="t" anchorCtr="0">
            <a:noAutofit/>
          </a:bodyPr>
          <a:lstStyle/>
          <a:p>
            <a:pPr marL="0" indent="0" algn="ctr"/>
            <a:r>
              <a:rPr lang="de-DE" sz="1000" dirty="0" smtClean="0">
                <a:solidFill>
                  <a:schemeClr val="bg1"/>
                </a:solidFill>
              </a:rPr>
              <a:t>Back to the overview</a:t>
            </a:r>
          </a:p>
        </p:txBody>
      </p:sp>
      <p:pic>
        <p:nvPicPr>
          <p:cNvPr id="16" name="Bild 15" descr="Computerfinger.psd">
            <a:hlinkClick r:id="rId5" action="ppaction://hlinksldjump"/>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451353">
            <a:off x="3497616" y="6386628"/>
            <a:ext cx="325967" cy="340454"/>
          </a:xfrm>
          <a:prstGeom prst="rect">
            <a:avLst/>
          </a:prstGeom>
        </p:spPr>
      </p:pic>
      <p:sp>
        <p:nvSpPr>
          <p:cNvPr id="17" name="Datumsplatzhalter 16"/>
          <p:cNvSpPr>
            <a:spLocks noGrp="1"/>
          </p:cNvSpPr>
          <p:nvPr>
            <p:ph type="dt" sz="half" idx="10"/>
          </p:nvPr>
        </p:nvSpPr>
        <p:spPr/>
        <p:txBody>
          <a:bodyPr/>
          <a:lstStyle/>
          <a:p>
            <a:fld id="{5315DD09-25F9-4B6B-985F-C6286387B7D4}"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ssolve">
                                      <p:cBhvr>
                                        <p:cTn id="31" dur="500"/>
                                        <p:tgtEl>
                                          <p:spTgt spid="3">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dissolve">
                                      <p:cBhvr>
                                        <p:cTn id="35" dur="500"/>
                                        <p:tgtEl>
                                          <p:spTgt spid="3">
                                            <p:txEl>
                                              <p:pRg st="1" end="1"/>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dissolve">
                                      <p:cBhvr>
                                        <p:cTn id="39" dur="500"/>
                                        <p:tgtEl>
                                          <p:spTgt spid="3">
                                            <p:txEl>
                                              <p:pRg st="2" end="2"/>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dissolve">
                                      <p:cBhvr>
                                        <p:cTn id="43" dur="500"/>
                                        <p:tgtEl>
                                          <p:spTgt spid="3">
                                            <p:txEl>
                                              <p:pRg st="3" end="3"/>
                                            </p:txEl>
                                          </p:spTgt>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ssolve">
                                      <p:cBhvr>
                                        <p:cTn id="47" dur="500"/>
                                        <p:tgtEl>
                                          <p:spTgt spid="3">
                                            <p:txEl>
                                              <p:pRg st="4" end="4"/>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dissolve">
                                      <p:cBhvr>
                                        <p:cTn id="51" dur="500"/>
                                        <p:tgtEl>
                                          <p:spTgt spid="3">
                                            <p:txEl>
                                              <p:pRg st="5" end="5"/>
                                            </p:txEl>
                                          </p:spTgt>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dissolve">
                                      <p:cBhvr>
                                        <p:cTn id="55" dur="500"/>
                                        <p:tgtEl>
                                          <p:spTgt spid="3">
                                            <p:txEl>
                                              <p:pRg st="6" end="6"/>
                                            </p:txEl>
                                          </p:spTgt>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dissolve">
                                      <p:cBhvr>
                                        <p:cTn id="59" dur="500"/>
                                        <p:tgtEl>
                                          <p:spTgt spid="3">
                                            <p:txEl>
                                              <p:pRg st="7" end="7"/>
                                            </p:txEl>
                                          </p:spTgt>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dissolve">
                                      <p:cBhvr>
                                        <p:cTn id="63" dur="500"/>
                                        <p:tgtEl>
                                          <p:spTgt spid="3">
                                            <p:txEl>
                                              <p:pRg st="8" end="8"/>
                                            </p:txEl>
                                          </p:spTgt>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dissolve">
                                      <p:cBhvr>
                                        <p:cTn id="67" dur="500"/>
                                        <p:tgtEl>
                                          <p:spTgt spid="3">
                                            <p:txEl>
                                              <p:pRg st="9" end="9"/>
                                            </p:txEl>
                                          </p:spTgt>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dissolve">
                                      <p:cBhvr>
                                        <p:cTn id="7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Operating and monitoring.</a:t>
            </a:r>
            <a:endParaRPr lang="de-DE" dirty="0"/>
          </a:p>
        </p:txBody>
      </p:sp>
      <p:sp>
        <p:nvSpPr>
          <p:cNvPr id="9" name="Inhaltsplatzhalter 8"/>
          <p:cNvSpPr>
            <a:spLocks noGrp="1"/>
          </p:cNvSpPr>
          <p:nvPr>
            <p:ph idx="1"/>
          </p:nvPr>
        </p:nvSpPr>
        <p:spPr/>
        <p:txBody>
          <a:bodyPr/>
          <a:lstStyle/>
          <a:p>
            <a:r>
              <a:rPr lang="de-DE" b="0" dirty="0" smtClean="0"/>
              <a:t>This runs of course mostly via PCs, Cloud Computing or via Teleservice even via Smartphone. Yet hundreds of thousands of HMI interfaces are used around the world. They are indispensible because the modern </a:t>
            </a:r>
            <a:r>
              <a:rPr lang="de-DE" b="0" dirty="0"/>
              <a:t>T</a:t>
            </a:r>
            <a:r>
              <a:rPr lang="de-DE" b="0" dirty="0" smtClean="0"/>
              <a:t>ouch Panels can do a great deal!</a:t>
            </a:r>
          </a:p>
          <a:p>
            <a:r>
              <a:rPr lang="de-DE" b="0" dirty="0" smtClean="0"/>
              <a:t>But sometimes the high-end panel is not at all necessary or the line display nowhere near enough. </a:t>
            </a:r>
            <a:br>
              <a:rPr lang="de-DE" b="0" dirty="0" smtClean="0"/>
            </a:br>
            <a:r>
              <a:rPr lang="de-DE" b="0" dirty="0" smtClean="0"/>
              <a:t>It‘s better if you have the choice to find exactly the right one for your application.</a:t>
            </a:r>
          </a:p>
        </p:txBody>
      </p:sp>
      <p:sp>
        <p:nvSpPr>
          <p:cNvPr id="5" name="Foliennummernplatzhalter 4"/>
          <p:cNvSpPr>
            <a:spLocks noGrp="1"/>
          </p:cNvSpPr>
          <p:nvPr>
            <p:ph type="sldNum" sz="quarter" idx="12"/>
          </p:nvPr>
        </p:nvSpPr>
        <p:spPr/>
        <p:txBody>
          <a:bodyPr/>
          <a:lstStyle/>
          <a:p>
            <a:fld id="{8F83C94B-801A-8445-B651-6C1938B11C2E}" type="slidenum">
              <a:rPr lang="de-DE" smtClean="0"/>
              <a:pPr/>
              <a:t>3</a:t>
            </a:fld>
            <a:endParaRPr lang="de-DE"/>
          </a:p>
        </p:txBody>
      </p:sp>
      <p:pic>
        <p:nvPicPr>
          <p:cNvPr id="10" name="Bild 9" descr="eco-VIPA_62H-MDC0-DH_3D_Kraftwerk.png"/>
          <p:cNvPicPr>
            <a:picLocks noChangeAspect="1"/>
          </p:cNvPicPr>
          <p:nvPr/>
        </p:nvPicPr>
        <p:blipFill>
          <a:blip r:embed="rId3"/>
          <a:stretch>
            <a:fillRect/>
          </a:stretch>
        </p:blipFill>
        <p:spPr>
          <a:xfrm>
            <a:off x="2889653" y="2914156"/>
            <a:ext cx="2968734" cy="3488585"/>
          </a:xfrm>
          <a:prstGeom prst="rect">
            <a:avLst/>
          </a:prstGeom>
        </p:spPr>
      </p:pic>
      <p:pic>
        <p:nvPicPr>
          <p:cNvPr id="11" name="Bild 10" descr="VIPA_System_TP_01-_Movicon01.png"/>
          <p:cNvPicPr>
            <a:picLocks noChangeAspect="1"/>
          </p:cNvPicPr>
          <p:nvPr/>
        </p:nvPicPr>
        <p:blipFill>
          <a:blip r:embed="rId4"/>
          <a:stretch>
            <a:fillRect/>
          </a:stretch>
        </p:blipFill>
        <p:spPr>
          <a:xfrm>
            <a:off x="4919104" y="2764831"/>
            <a:ext cx="4124114" cy="3400761"/>
          </a:xfrm>
          <a:prstGeom prst="rect">
            <a:avLst/>
          </a:prstGeom>
        </p:spPr>
      </p:pic>
      <p:pic>
        <p:nvPicPr>
          <p:cNvPr id="12" name="Bild 11" descr="CC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2451" y="3968552"/>
            <a:ext cx="2289574" cy="2139683"/>
          </a:xfrm>
          <a:prstGeom prst="rect">
            <a:avLst/>
          </a:prstGeom>
        </p:spPr>
      </p:pic>
      <p:sp>
        <p:nvSpPr>
          <p:cNvPr id="2" name="Datumsplatzhalter 1"/>
          <p:cNvSpPr>
            <a:spLocks noGrp="1"/>
          </p:cNvSpPr>
          <p:nvPr>
            <p:ph type="dt" sz="half" idx="10"/>
          </p:nvPr>
        </p:nvSpPr>
        <p:spPr/>
        <p:txBody>
          <a:bodyPr/>
          <a:lstStyle/>
          <a:p>
            <a:fld id="{B2265A9D-11BA-4999-BF33-6268528DEB2B}"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85098" y="2021863"/>
            <a:ext cx="8403302" cy="1362075"/>
          </a:xfrm>
        </p:spPr>
        <p:txBody>
          <a:bodyPr/>
          <a:lstStyle/>
          <a:p>
            <a:r>
              <a:rPr lang="de-DE" dirty="0" smtClean="0">
                <a:solidFill>
                  <a:srgbClr val="19925D"/>
                </a:solidFill>
              </a:rPr>
              <a:t>HMI Panels</a:t>
            </a:r>
            <a:r>
              <a:rPr lang="de-DE" dirty="0" smtClean="0"/>
              <a:t/>
            </a:r>
            <a:br>
              <a:rPr lang="de-DE" dirty="0" smtClean="0"/>
            </a:br>
            <a:r>
              <a:rPr lang="de-DE" dirty="0" smtClean="0"/>
              <a:t>from VIPA</a:t>
            </a:r>
            <a:endParaRPr lang="de-DE" dirty="0"/>
          </a:p>
        </p:txBody>
      </p:sp>
      <p:sp>
        <p:nvSpPr>
          <p:cNvPr id="7" name="Textplatzhalter 6"/>
          <p:cNvSpPr>
            <a:spLocks noGrp="1"/>
          </p:cNvSpPr>
          <p:nvPr>
            <p:ph type="body" idx="1"/>
          </p:nvPr>
        </p:nvSpPr>
        <p:spPr>
          <a:xfrm>
            <a:off x="385098" y="3605159"/>
            <a:ext cx="4550969" cy="789041"/>
          </a:xfrm>
        </p:spPr>
        <p:txBody>
          <a:bodyPr/>
          <a:lstStyle/>
          <a:p>
            <a:r>
              <a:rPr lang="de-DE" dirty="0" smtClean="0"/>
              <a:t>in practice.</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30</a:t>
            </a:fld>
            <a:endParaRPr lang="de-DE"/>
          </a:p>
        </p:txBody>
      </p:sp>
      <p:sp>
        <p:nvSpPr>
          <p:cNvPr id="2" name="Datumsplatzhalter 1"/>
          <p:cNvSpPr>
            <a:spLocks noGrp="1"/>
          </p:cNvSpPr>
          <p:nvPr>
            <p:ph type="dt" sz="half" idx="10"/>
          </p:nvPr>
        </p:nvSpPr>
        <p:spPr/>
        <p:txBody>
          <a:bodyPr/>
          <a:lstStyle/>
          <a:p>
            <a:fld id="{D70A5E23-7997-425F-B4C4-0424A0B4DC69}"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a:xfrm>
            <a:off x="376906" y="761998"/>
            <a:ext cx="8767094" cy="389466"/>
          </a:xfrm>
        </p:spPr>
        <p:txBody>
          <a:bodyPr>
            <a:normAutofit/>
          </a:bodyPr>
          <a:lstStyle/>
          <a:p>
            <a:pPr marL="0" indent="0">
              <a:buNone/>
            </a:pPr>
            <a:r>
              <a:rPr lang="de-DE" dirty="0" smtClean="0"/>
              <a:t>Here are just three of the hundreds of companies that control with the help of  VIPA panels. </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31</a:t>
            </a:fld>
            <a:endParaRPr lang="de-DE"/>
          </a:p>
        </p:txBody>
      </p:sp>
      <p:pic>
        <p:nvPicPr>
          <p:cNvPr id="18" name="Bild 17" descr="CC0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1739" y="5012269"/>
            <a:ext cx="1476748" cy="1380070"/>
          </a:xfrm>
          <a:prstGeom prst="rect">
            <a:avLst/>
          </a:prstGeom>
        </p:spPr>
      </p:pic>
      <p:pic>
        <p:nvPicPr>
          <p:cNvPr id="20" name="Bild 19" descr="VIPA_System_TP_01-_Movicon0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02387" y="4678570"/>
            <a:ext cx="2301813" cy="1898084"/>
          </a:xfrm>
          <a:prstGeom prst="rect">
            <a:avLst/>
          </a:prstGeom>
        </p:spPr>
      </p:pic>
      <p:pic>
        <p:nvPicPr>
          <p:cNvPr id="22" name="Bild 21" descr="eco-VIPA_62H-MDC0-DH_3D_Build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96626" y="4763240"/>
            <a:ext cx="1771552" cy="1773777"/>
          </a:xfrm>
          <a:prstGeom prst="rect">
            <a:avLst/>
          </a:prstGeom>
        </p:spPr>
      </p:pic>
      <p:grpSp>
        <p:nvGrpSpPr>
          <p:cNvPr id="24" name="Gruppierung 23"/>
          <p:cNvGrpSpPr/>
          <p:nvPr/>
        </p:nvGrpSpPr>
        <p:grpSpPr>
          <a:xfrm>
            <a:off x="6345904" y="1395963"/>
            <a:ext cx="2260600" cy="3480833"/>
            <a:chOff x="6345904" y="1395963"/>
            <a:chExt cx="2260600" cy="3480833"/>
          </a:xfrm>
        </p:grpSpPr>
        <p:sp>
          <p:nvSpPr>
            <p:cNvPr id="13" name="Textfeld 12"/>
            <p:cNvSpPr txBox="1"/>
            <p:nvPr/>
          </p:nvSpPr>
          <p:spPr>
            <a:xfrm>
              <a:off x="6345904" y="2830345"/>
              <a:ext cx="2260600" cy="2046451"/>
            </a:xfrm>
            <a:prstGeom prst="rect">
              <a:avLst/>
            </a:prstGeom>
            <a:gradFill flip="none" rotWithShape="1">
              <a:gsLst>
                <a:gs pos="0">
                  <a:schemeClr val="bg2"/>
                </a:gs>
                <a:gs pos="100000">
                  <a:schemeClr val="bg2">
                    <a:alpha val="0"/>
                  </a:schemeClr>
                </a:gs>
              </a:gsLst>
              <a:lin ang="5400000" scaled="0"/>
              <a:tileRect/>
            </a:gradFill>
          </p:spPr>
          <p:txBody>
            <a:bodyPr wrap="square" rtlCol="0" anchor="t" anchorCtr="0">
              <a:noAutofit/>
            </a:bodyPr>
            <a:lstStyle/>
            <a:p>
              <a:r>
                <a:rPr lang="de-DE" sz="1000" b="1" dirty="0" smtClean="0"/>
                <a:t>FEW Blankenburg Ltd.</a:t>
              </a:r>
            </a:p>
            <a:p>
              <a:endParaRPr lang="de-DE" sz="1000" dirty="0" smtClean="0"/>
            </a:p>
            <a:p>
              <a:pPr marL="93663" indent="-93663">
                <a:buClr>
                  <a:schemeClr val="tx2"/>
                </a:buClr>
                <a:buFont typeface="Arial"/>
                <a:buChar char="•"/>
              </a:pPr>
              <a:r>
                <a:rPr lang="de-DE" sz="1000" dirty="0" smtClean="0"/>
                <a:t>The electrodynamic rail brake EDG is controlled with professional Panels.</a:t>
              </a:r>
            </a:p>
            <a:p>
              <a:pPr marL="93663" indent="-93663">
                <a:buClr>
                  <a:schemeClr val="tx2"/>
                </a:buClr>
                <a:buFont typeface="Arial"/>
                <a:buChar char="•"/>
              </a:pPr>
              <a:r>
                <a:rPr lang="de-DE" sz="1000" dirty="0" smtClean="0"/>
                <a:t>Manual, semi or fully automatic control is possible. </a:t>
              </a:r>
            </a:p>
            <a:p>
              <a:pPr marL="93663" indent="-93663">
                <a:buClr>
                  <a:schemeClr val="tx2"/>
                </a:buClr>
                <a:buFont typeface="Arial"/>
                <a:buChar char="•"/>
              </a:pPr>
              <a:r>
                <a:rPr lang="de-DE" sz="1000" dirty="0" err="1" smtClean="0"/>
                <a:t>It</a:t>
              </a:r>
              <a:r>
                <a:rPr lang="de-DE" sz="1000" dirty="0" smtClean="0"/>
                <a:t> </a:t>
              </a:r>
              <a:r>
                <a:rPr lang="de-DE" sz="1000" dirty="0" err="1" smtClean="0"/>
                <a:t>can</a:t>
              </a:r>
              <a:r>
                <a:rPr lang="de-DE" sz="1000" dirty="0" smtClean="0"/>
                <a:t> be deployed </a:t>
              </a:r>
              <a:r>
                <a:rPr lang="de-DE" sz="1000" dirty="0" err="1" smtClean="0"/>
                <a:t>as</a:t>
              </a:r>
              <a:r>
                <a:rPr lang="de-DE" sz="1000" dirty="0" smtClean="0"/>
                <a:t> a </a:t>
              </a:r>
              <a:r>
                <a:rPr lang="de-DE" sz="1000" dirty="0" err="1" smtClean="0"/>
                <a:t>mountain</a:t>
              </a:r>
              <a:r>
                <a:rPr lang="de-DE" sz="1000" dirty="0" smtClean="0"/>
                <a:t>, valley, intermediate or </a:t>
              </a:r>
              <a:r>
                <a:rPr lang="de-DE" sz="1000" dirty="0" err="1" smtClean="0"/>
                <a:t>direction</a:t>
              </a:r>
              <a:r>
                <a:rPr lang="de-DE" sz="1000" dirty="0" smtClean="0"/>
                <a:t> </a:t>
              </a:r>
              <a:r>
                <a:rPr lang="de-DE" sz="1000" dirty="0" err="1" smtClean="0"/>
                <a:t>brake</a:t>
              </a:r>
              <a:r>
                <a:rPr lang="de-DE" sz="1000" dirty="0" smtClean="0"/>
                <a:t>.</a:t>
              </a:r>
            </a:p>
            <a:p>
              <a:endParaRPr lang="de-DE" sz="1000" dirty="0" smtClean="0"/>
            </a:p>
          </p:txBody>
        </p:sp>
        <p:pic>
          <p:nvPicPr>
            <p:cNvPr id="21" name="Bild 20" descr="gleisbremse.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45904" y="1395963"/>
              <a:ext cx="2260600" cy="1425916"/>
            </a:xfrm>
            <a:prstGeom prst="rect">
              <a:avLst/>
            </a:prstGeom>
          </p:spPr>
        </p:pic>
      </p:grpSp>
      <p:grpSp>
        <p:nvGrpSpPr>
          <p:cNvPr id="26" name="Gruppierung 25"/>
          <p:cNvGrpSpPr/>
          <p:nvPr/>
        </p:nvGrpSpPr>
        <p:grpSpPr>
          <a:xfrm>
            <a:off x="3454397" y="1395964"/>
            <a:ext cx="2260600" cy="3319960"/>
            <a:chOff x="3454397" y="1395964"/>
            <a:chExt cx="2260600" cy="3319960"/>
          </a:xfrm>
        </p:grpSpPr>
        <p:sp>
          <p:nvSpPr>
            <p:cNvPr id="10" name="Textfeld 9"/>
            <p:cNvSpPr txBox="1"/>
            <p:nvPr/>
          </p:nvSpPr>
          <p:spPr>
            <a:xfrm>
              <a:off x="3454397" y="2830346"/>
              <a:ext cx="2260600" cy="1885578"/>
            </a:xfrm>
            <a:prstGeom prst="rect">
              <a:avLst/>
            </a:prstGeom>
            <a:gradFill flip="none" rotWithShape="1">
              <a:gsLst>
                <a:gs pos="0">
                  <a:schemeClr val="bg2"/>
                </a:gs>
                <a:gs pos="100000">
                  <a:schemeClr val="bg2">
                    <a:alpha val="0"/>
                  </a:schemeClr>
                </a:gs>
              </a:gsLst>
              <a:lin ang="5400000" scaled="0"/>
              <a:tileRect/>
            </a:gradFill>
          </p:spPr>
          <p:txBody>
            <a:bodyPr wrap="square" rtlCol="0" anchor="t" anchorCtr="0">
              <a:noAutofit/>
            </a:bodyPr>
            <a:lstStyle/>
            <a:p>
              <a:r>
                <a:rPr lang="de-DE" sz="1000" b="1" dirty="0" smtClean="0"/>
                <a:t>IWI Ltd.</a:t>
              </a:r>
            </a:p>
            <a:p>
              <a:endParaRPr lang="de-DE" sz="1000" dirty="0" smtClean="0"/>
            </a:p>
            <a:p>
              <a:pPr marL="93663" indent="-93663">
                <a:buClr>
                  <a:schemeClr val="tx2"/>
                </a:buClr>
                <a:buFont typeface="Arial"/>
                <a:buChar char="•"/>
              </a:pPr>
              <a:r>
                <a:rPr lang="de-DE" sz="1000" dirty="0" smtClean="0"/>
                <a:t>The company relies on</a:t>
              </a:r>
              <a:br>
                <a:rPr lang="de-DE" sz="1000" dirty="0" smtClean="0"/>
              </a:br>
              <a:r>
                <a:rPr lang="de-DE" sz="1000" dirty="0" err="1" smtClean="0"/>
                <a:t>eco</a:t>
              </a:r>
              <a:r>
                <a:rPr lang="de-DE" sz="1000" dirty="0" smtClean="0"/>
                <a:t> Panels and Movicon in machine and plant engineering.</a:t>
              </a:r>
            </a:p>
            <a:p>
              <a:pPr marL="93663" indent="-93663">
                <a:buClr>
                  <a:schemeClr val="tx2"/>
                </a:buClr>
                <a:buFont typeface="Arial"/>
                <a:buChar char="•"/>
              </a:pPr>
              <a:r>
                <a:rPr lang="de-DE" sz="1000" dirty="0" smtClean="0"/>
                <a:t>IWI Ltd.  is the world‘s leading supplier of equipment for</a:t>
              </a:r>
              <a:br>
                <a:rPr lang="de-DE" sz="1000" dirty="0" smtClean="0"/>
              </a:br>
              <a:r>
                <a:rPr lang="de-DE" sz="1000" dirty="0" smtClean="0"/>
                <a:t>processing insulating materials.</a:t>
              </a:r>
            </a:p>
          </p:txBody>
        </p:sp>
        <p:pic>
          <p:nvPicPr>
            <p:cNvPr id="25" name="Bild 24" descr="IWI GmbH.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454397" y="1395964"/>
              <a:ext cx="2260600" cy="1425916"/>
            </a:xfrm>
            <a:prstGeom prst="rect">
              <a:avLst/>
            </a:prstGeom>
          </p:spPr>
        </p:pic>
      </p:grpSp>
      <p:grpSp>
        <p:nvGrpSpPr>
          <p:cNvPr id="28" name="Gruppierung 27"/>
          <p:cNvGrpSpPr/>
          <p:nvPr/>
        </p:nvGrpSpPr>
        <p:grpSpPr>
          <a:xfrm>
            <a:off x="491067" y="1395963"/>
            <a:ext cx="2260600" cy="3319961"/>
            <a:chOff x="491067" y="1395963"/>
            <a:chExt cx="2260600" cy="3319961"/>
          </a:xfrm>
        </p:grpSpPr>
        <p:sp>
          <p:nvSpPr>
            <p:cNvPr id="7" name="Textfeld 6"/>
            <p:cNvSpPr txBox="1"/>
            <p:nvPr/>
          </p:nvSpPr>
          <p:spPr>
            <a:xfrm>
              <a:off x="491067" y="2830345"/>
              <a:ext cx="2260600" cy="1885579"/>
            </a:xfrm>
            <a:prstGeom prst="rect">
              <a:avLst/>
            </a:prstGeom>
            <a:gradFill flip="none" rotWithShape="1">
              <a:gsLst>
                <a:gs pos="0">
                  <a:schemeClr val="bg2"/>
                </a:gs>
                <a:gs pos="100000">
                  <a:schemeClr val="bg2">
                    <a:alpha val="0"/>
                  </a:schemeClr>
                </a:gs>
              </a:gsLst>
              <a:lin ang="5400000" scaled="0"/>
              <a:tileRect/>
            </a:gradFill>
          </p:spPr>
          <p:txBody>
            <a:bodyPr wrap="square" rtlCol="0" anchor="t" anchorCtr="0">
              <a:noAutofit/>
            </a:bodyPr>
            <a:lstStyle/>
            <a:p>
              <a:r>
                <a:rPr lang="de-DE" sz="1000" b="1" dirty="0" smtClean="0"/>
                <a:t>AUDI plc.</a:t>
              </a:r>
            </a:p>
            <a:p>
              <a:pPr marL="93663" indent="-93663">
                <a:buClr>
                  <a:schemeClr val="tx2"/>
                </a:buClr>
                <a:buFont typeface="Arial"/>
                <a:buChar char="•"/>
              </a:pPr>
              <a:endParaRPr lang="de-DE" sz="1000" dirty="0" smtClean="0"/>
            </a:p>
            <a:p>
              <a:pPr marL="93663" indent="-93663">
                <a:buClr>
                  <a:schemeClr val="tx2"/>
                </a:buClr>
                <a:buFont typeface="Arial"/>
                <a:buChar char="•"/>
              </a:pPr>
              <a:r>
                <a:rPr lang="de-DE" sz="1000" dirty="0" smtClean="0"/>
                <a:t>The global brand Audi uses the line display CC03.</a:t>
              </a:r>
            </a:p>
            <a:p>
              <a:pPr marL="93663" indent="-93663">
                <a:buClr>
                  <a:schemeClr val="tx2"/>
                </a:buClr>
                <a:buFont typeface="Arial"/>
                <a:buChar char="•"/>
              </a:pPr>
              <a:r>
                <a:rPr lang="de-DE" sz="1000" dirty="0" smtClean="0"/>
                <a:t>The display is used here in the assembly stage as information control.</a:t>
              </a:r>
            </a:p>
            <a:p>
              <a:endParaRPr lang="de-DE" sz="1000" dirty="0" smtClean="0"/>
            </a:p>
          </p:txBody>
        </p:sp>
        <p:pic>
          <p:nvPicPr>
            <p:cNvPr id="27" name="Bild 26" descr="AUDI-100848_small.jpg"/>
            <p:cNvPicPr>
              <a:picLocks noChangeAspect="1"/>
            </p:cNvPicPr>
            <p:nvPr/>
          </p:nvPicPr>
          <p:blipFill>
            <a:blip r:embed="rId8"/>
            <a:stretch>
              <a:fillRect/>
            </a:stretch>
          </p:blipFill>
          <p:spPr>
            <a:xfrm>
              <a:off x="491068" y="1395963"/>
              <a:ext cx="2260599" cy="1449443"/>
            </a:xfrm>
            <a:prstGeom prst="rect">
              <a:avLst/>
            </a:prstGeom>
          </p:spPr>
        </p:pic>
      </p:grpSp>
      <p:sp>
        <p:nvSpPr>
          <p:cNvPr id="6" name="Datumsplatzhalter 5"/>
          <p:cNvSpPr>
            <a:spLocks noGrp="1"/>
          </p:cNvSpPr>
          <p:nvPr>
            <p:ph type="dt" sz="half" idx="10"/>
          </p:nvPr>
        </p:nvSpPr>
        <p:spPr/>
        <p:txBody>
          <a:bodyPr/>
          <a:lstStyle/>
          <a:p>
            <a:fld id="{B3E05A7E-7452-4BD4-948C-B2796D8D4B3A}"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conclusion</a:t>
            </a:r>
            <a:endParaRPr lang="de-DE" dirty="0"/>
          </a:p>
        </p:txBody>
      </p:sp>
      <p:sp>
        <p:nvSpPr>
          <p:cNvPr id="7" name="Textplatzhalter 6"/>
          <p:cNvSpPr>
            <a:spLocks noGrp="1"/>
          </p:cNvSpPr>
          <p:nvPr>
            <p:ph type="body" idx="1"/>
          </p:nvPr>
        </p:nvSpPr>
        <p:spPr/>
        <p:txBody>
          <a:bodyPr/>
          <a:lstStyle/>
          <a:p>
            <a:endParaRPr lang="de-DE"/>
          </a:p>
        </p:txBody>
      </p:sp>
      <p:sp>
        <p:nvSpPr>
          <p:cNvPr id="5" name="Foliennummernplatzhalter 4"/>
          <p:cNvSpPr>
            <a:spLocks noGrp="1"/>
          </p:cNvSpPr>
          <p:nvPr>
            <p:ph type="sldNum" sz="quarter" idx="12"/>
          </p:nvPr>
        </p:nvSpPr>
        <p:spPr/>
        <p:txBody>
          <a:bodyPr/>
          <a:lstStyle/>
          <a:p>
            <a:fld id="{8F83C94B-801A-8445-B651-6C1938B11C2E}" type="slidenum">
              <a:rPr lang="de-DE" smtClean="0"/>
              <a:pPr/>
              <a:t>32</a:t>
            </a:fld>
            <a:endParaRPr lang="de-DE"/>
          </a:p>
        </p:txBody>
      </p:sp>
      <p:sp>
        <p:nvSpPr>
          <p:cNvPr id="2" name="Datumsplatzhalter 1"/>
          <p:cNvSpPr>
            <a:spLocks noGrp="1"/>
          </p:cNvSpPr>
          <p:nvPr>
            <p:ph type="dt" sz="half" idx="10"/>
          </p:nvPr>
        </p:nvSpPr>
        <p:spPr/>
        <p:txBody>
          <a:bodyPr/>
          <a:lstStyle/>
          <a:p>
            <a:fld id="{E28D8B16-DA6E-48D7-8DB9-5041DC2FF351}"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905" y="245811"/>
            <a:ext cx="8597762" cy="685521"/>
          </a:xfrm>
        </p:spPr>
        <p:txBody>
          <a:bodyPr/>
          <a:lstStyle/>
          <a:p>
            <a:r>
              <a:rPr lang="de-DE" dirty="0" smtClean="0"/>
              <a:t>A good choice. Do you remember why?</a:t>
            </a:r>
            <a:endParaRPr lang="de-DE" dirty="0"/>
          </a:p>
        </p:txBody>
      </p:sp>
      <p:sp>
        <p:nvSpPr>
          <p:cNvPr id="3" name="Inhaltsplatzhalter 2"/>
          <p:cNvSpPr>
            <a:spLocks noGrp="1"/>
          </p:cNvSpPr>
          <p:nvPr>
            <p:ph idx="1"/>
          </p:nvPr>
        </p:nvSpPr>
        <p:spPr>
          <a:xfrm>
            <a:off x="376906" y="1267268"/>
            <a:ext cx="2662628" cy="2373399"/>
          </a:xfrm>
        </p:spPr>
        <p:txBody>
          <a:bodyPr/>
          <a:lstStyle/>
          <a:p>
            <a:pPr>
              <a:buNone/>
            </a:pPr>
            <a:r>
              <a:rPr lang="de-DE" dirty="0" smtClean="0"/>
              <a:t>Line displays from VIPA:</a:t>
            </a:r>
          </a:p>
          <a:p>
            <a:r>
              <a:rPr lang="de-DE" b="0" dirty="0" smtClean="0"/>
              <a:t>extremely low-priced,</a:t>
            </a:r>
          </a:p>
          <a:p>
            <a:r>
              <a:rPr lang="de-DE" b="0" dirty="0" smtClean="0"/>
              <a:t>more than sufficient for basic tasks</a:t>
            </a:r>
          </a:p>
          <a:p>
            <a:r>
              <a:rPr lang="de-DE" b="0" dirty="0" smtClean="0"/>
              <a:t>easy to handle,</a:t>
            </a:r>
          </a:p>
          <a:p>
            <a:r>
              <a:rPr lang="de-DE" b="0" dirty="0" smtClean="0"/>
              <a:t>enormously robust .</a:t>
            </a:r>
          </a:p>
        </p:txBody>
      </p:sp>
      <p:sp>
        <p:nvSpPr>
          <p:cNvPr id="5" name="Foliennummernplatzhalter 4"/>
          <p:cNvSpPr>
            <a:spLocks noGrp="1"/>
          </p:cNvSpPr>
          <p:nvPr>
            <p:ph type="sldNum" sz="quarter" idx="12"/>
          </p:nvPr>
        </p:nvSpPr>
        <p:spPr/>
        <p:txBody>
          <a:bodyPr/>
          <a:lstStyle/>
          <a:p>
            <a:fld id="{8F83C94B-801A-8445-B651-6C1938B11C2E}" type="slidenum">
              <a:rPr lang="de-DE" smtClean="0"/>
              <a:pPr/>
              <a:t>33</a:t>
            </a:fld>
            <a:endParaRPr lang="de-DE"/>
          </a:p>
        </p:txBody>
      </p:sp>
      <p:pic>
        <p:nvPicPr>
          <p:cNvPr id="6" name="Bild 5" descr="CC0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266" y="4504842"/>
            <a:ext cx="1430864" cy="1337190"/>
          </a:xfrm>
          <a:prstGeom prst="rect">
            <a:avLst/>
          </a:prstGeom>
        </p:spPr>
      </p:pic>
      <p:sp>
        <p:nvSpPr>
          <p:cNvPr id="9" name="Inhaltsplatzhalter 2"/>
          <p:cNvSpPr txBox="1">
            <a:spLocks/>
          </p:cNvSpPr>
          <p:nvPr/>
        </p:nvSpPr>
        <p:spPr>
          <a:xfrm>
            <a:off x="2929043" y="1267268"/>
            <a:ext cx="2662628" cy="2779799"/>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buFont typeface="Arial"/>
              <a:buNone/>
              <a:tabLst/>
              <a:defRPr/>
            </a:pPr>
            <a:r>
              <a:rPr kumimoji="0" lang="de-DE" sz="1400" b="1" i="0" u="none" strike="noStrike" kern="1200" cap="none" spc="0" normalizeH="0" baseline="0" noProof="0" dirty="0" err="1" smtClean="0">
                <a:ln>
                  <a:noFill/>
                </a:ln>
                <a:solidFill>
                  <a:srgbClr val="646566"/>
                </a:solidFill>
                <a:effectLst/>
                <a:uLnTx/>
                <a:uFillTx/>
                <a:latin typeface="+mn-lt"/>
                <a:ea typeface="+mn-ea"/>
                <a:cs typeface="+mn-cs"/>
              </a:rPr>
              <a:t>eco</a:t>
            </a:r>
            <a:r>
              <a:rPr kumimoji="0" lang="de-DE" sz="1400" b="1" i="0" u="none" strike="noStrike" kern="1200" cap="none" spc="0" normalizeH="0" baseline="0" noProof="0" dirty="0" smtClean="0">
                <a:ln>
                  <a:noFill/>
                </a:ln>
                <a:solidFill>
                  <a:srgbClr val="646566"/>
                </a:solidFill>
                <a:effectLst/>
                <a:uLnTx/>
                <a:uFillTx/>
                <a:latin typeface="+mn-lt"/>
                <a:ea typeface="+mn-ea"/>
                <a:cs typeface="+mn-cs"/>
              </a:rPr>
              <a:t> Panels from VIPA:</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kumimoji="0" lang="de-DE" sz="1400" b="0" i="0" u="none" strike="noStrike" kern="1200" cap="none" spc="0" normalizeH="0" baseline="0" noProof="0" dirty="0" smtClean="0">
                <a:ln>
                  <a:noFill/>
                </a:ln>
                <a:solidFill>
                  <a:srgbClr val="646566"/>
                </a:solidFill>
                <a:effectLst/>
                <a:uLnTx/>
                <a:uFillTx/>
                <a:latin typeface="+mn-lt"/>
                <a:ea typeface="+mn-ea"/>
                <a:cs typeface="+mn-cs"/>
              </a:rPr>
              <a:t>powerful </a:t>
            </a:r>
            <a:r>
              <a:rPr lang="de-DE" sz="1400" dirty="0" smtClean="0">
                <a:solidFill>
                  <a:srgbClr val="646566"/>
                </a:solidFill>
              </a:rPr>
              <a:t>T</a:t>
            </a:r>
            <a:r>
              <a:rPr kumimoji="0" lang="de-DE" sz="1400" b="0" i="0" u="none" strike="noStrike" kern="1200" cap="none" spc="0" normalizeH="0" baseline="0" noProof="0" dirty="0" err="1" smtClean="0">
                <a:ln>
                  <a:noFill/>
                </a:ln>
                <a:solidFill>
                  <a:srgbClr val="646566"/>
                </a:solidFill>
                <a:effectLst/>
                <a:uLnTx/>
                <a:uFillTx/>
                <a:latin typeface="+mn-lt"/>
                <a:ea typeface="+mn-ea"/>
                <a:cs typeface="+mn-cs"/>
              </a:rPr>
              <a:t>ouch</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 </a:t>
            </a:r>
            <a:r>
              <a:rPr lang="de-DE" sz="1400" noProof="0" dirty="0">
                <a:solidFill>
                  <a:srgbClr val="646566"/>
                </a:solidFill>
              </a:rPr>
              <a:t>P</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anels,</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lang="de-DE" sz="1400" dirty="0" smtClean="0">
                <a:solidFill>
                  <a:srgbClr val="646566"/>
                </a:solidFill>
              </a:rPr>
              <a:t>v</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ery solid </a:t>
            </a:r>
            <a:r>
              <a:rPr lang="de-DE" sz="1400" dirty="0" smtClean="0">
                <a:solidFill>
                  <a:srgbClr val="646566"/>
                </a:solidFill>
              </a:rPr>
              <a:t>a</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nd durable,</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lang="de-DE" sz="1400" dirty="0" smtClean="0">
                <a:solidFill>
                  <a:srgbClr val="646566"/>
                </a:solidFill>
              </a:rPr>
              <a:t>r</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emarkably fast,</a:t>
            </a:r>
          </a:p>
          <a:p>
            <a:pPr marL="180975" lvl="0" indent="-180975">
              <a:lnSpc>
                <a:spcPts val="2000"/>
              </a:lnSpc>
              <a:spcBef>
                <a:spcPts val="400"/>
              </a:spcBef>
              <a:buClr>
                <a:srgbClr val="199263"/>
              </a:buClr>
              <a:buFont typeface="Arial"/>
              <a:buChar char="•"/>
              <a:defRPr/>
            </a:pPr>
            <a:r>
              <a:rPr lang="de-DE" sz="1400" dirty="0" smtClean="0">
                <a:solidFill>
                  <a:srgbClr val="646566"/>
                </a:solidFill>
                <a:sym typeface="Wingdings" pitchFamily="2" charset="2"/>
              </a:rPr>
              <a:t>open for many systems, applications and uses</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lang="de-DE" sz="1400" dirty="0" smtClean="0">
                <a:solidFill>
                  <a:srgbClr val="646566"/>
                </a:solidFill>
              </a:rPr>
              <a:t>e</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xceedingly good value for money.</a:t>
            </a:r>
            <a:endParaRPr kumimoji="0" lang="de-DE" sz="1400" b="0" i="0" u="none" strike="noStrike" kern="1200" cap="none" spc="0" normalizeH="0" baseline="0" noProof="0" dirty="0">
              <a:ln>
                <a:noFill/>
              </a:ln>
              <a:solidFill>
                <a:srgbClr val="646566"/>
              </a:solidFill>
              <a:effectLst/>
              <a:uLnTx/>
              <a:uFillTx/>
              <a:latin typeface="+mn-lt"/>
              <a:ea typeface="+mn-ea"/>
              <a:cs typeface="+mn-cs"/>
            </a:endParaRPr>
          </a:p>
        </p:txBody>
      </p:sp>
      <p:sp>
        <p:nvSpPr>
          <p:cNvPr id="10" name="Inhaltsplatzhalter 2"/>
          <p:cNvSpPr txBox="1">
            <a:spLocks/>
          </p:cNvSpPr>
          <p:nvPr/>
        </p:nvSpPr>
        <p:spPr>
          <a:xfrm>
            <a:off x="5395491" y="1244632"/>
            <a:ext cx="3816364" cy="3871836"/>
          </a:xfrm>
          <a:prstGeom prst="rect">
            <a:avLst/>
          </a:prstGeom>
        </p:spPr>
        <p:txBody>
          <a:bodyPr vert="horz" lIns="91440" tIns="45720" rIns="91440" bIns="45720" rtlCol="0">
            <a:normAutofit/>
          </a:bodyPr>
          <a:lstStyle/>
          <a:p>
            <a:pPr marL="180975" marR="0" lvl="0" indent="-180975" algn="l" defTabSz="457200" rtl="0" eaLnBrk="1" fontAlgn="auto" latinLnBrk="0" hangingPunct="1">
              <a:lnSpc>
                <a:spcPts val="2000"/>
              </a:lnSpc>
              <a:spcBef>
                <a:spcPts val="400"/>
              </a:spcBef>
              <a:spcAft>
                <a:spcPts val="0"/>
              </a:spcAft>
              <a:buClr>
                <a:srgbClr val="199263"/>
              </a:buClr>
              <a:buSzTx/>
              <a:buFont typeface="Arial"/>
              <a:buNone/>
              <a:tabLst/>
              <a:defRPr/>
            </a:pPr>
            <a:r>
              <a:rPr kumimoji="0" lang="de-DE" sz="1400" b="1" i="0" u="none" strike="noStrike" kern="1200" cap="none" spc="0" normalizeH="0" baseline="0" noProof="0" dirty="0" smtClean="0">
                <a:ln>
                  <a:noFill/>
                </a:ln>
                <a:solidFill>
                  <a:srgbClr val="646566"/>
                </a:solidFill>
                <a:effectLst/>
                <a:uLnTx/>
                <a:uFillTx/>
                <a:latin typeface="+mn-lt"/>
                <a:ea typeface="+mn-ea"/>
                <a:cs typeface="+mn-cs"/>
              </a:rPr>
              <a:t>professional </a:t>
            </a:r>
            <a:r>
              <a:rPr lang="de-DE" sz="1400" b="1" noProof="0" dirty="0">
                <a:solidFill>
                  <a:srgbClr val="646566"/>
                </a:solidFill>
              </a:rPr>
              <a:t>P</a:t>
            </a:r>
            <a:r>
              <a:rPr kumimoji="0" lang="de-DE" sz="1400" b="1" i="0" u="none" strike="noStrike" kern="1200" cap="none" spc="0" normalizeH="0" baseline="0" noProof="0" dirty="0" smtClean="0">
                <a:ln>
                  <a:noFill/>
                </a:ln>
                <a:solidFill>
                  <a:srgbClr val="646566"/>
                </a:solidFill>
                <a:effectLst/>
                <a:uLnTx/>
                <a:uFillTx/>
                <a:latin typeface="+mn-lt"/>
                <a:ea typeface="+mn-ea"/>
                <a:cs typeface="+mn-cs"/>
              </a:rPr>
              <a:t>anels from VIPA:</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lang="de-DE" sz="1400" noProof="0" dirty="0">
                <a:solidFill>
                  <a:srgbClr val="646566"/>
                </a:solidFill>
              </a:rPr>
              <a:t>T</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ouch </a:t>
            </a:r>
            <a:r>
              <a:rPr lang="de-DE" sz="1400" noProof="0" dirty="0">
                <a:solidFill>
                  <a:srgbClr val="646566"/>
                </a:solidFill>
              </a:rPr>
              <a:t>P</a:t>
            </a:r>
            <a:r>
              <a:rPr kumimoji="0" lang="de-DE" sz="1400" b="0" i="0" u="none" strike="noStrike" kern="1200" cap="none" spc="0" normalizeH="0" baseline="0" noProof="0" dirty="0" smtClean="0">
                <a:ln>
                  <a:noFill/>
                </a:ln>
                <a:solidFill>
                  <a:srgbClr val="646566"/>
                </a:solidFill>
                <a:effectLst/>
                <a:uLnTx/>
                <a:uFillTx/>
                <a:latin typeface="+mn-lt"/>
                <a:ea typeface="+mn-ea"/>
                <a:cs typeface="+mn-cs"/>
              </a:rPr>
              <a:t>anels with web server,</a:t>
            </a:r>
          </a:p>
          <a:p>
            <a:pPr marL="180975" lvl="0" indent="-180975">
              <a:lnSpc>
                <a:spcPts val="2000"/>
              </a:lnSpc>
              <a:spcBef>
                <a:spcPts val="400"/>
              </a:spcBef>
              <a:buClr>
                <a:srgbClr val="199263"/>
              </a:buClr>
              <a:buFont typeface="Arial"/>
              <a:buChar char="•"/>
              <a:defRPr/>
            </a:pPr>
            <a:r>
              <a:rPr lang="de-DE" sz="1400" dirty="0" smtClean="0">
                <a:solidFill>
                  <a:srgbClr val="646566"/>
                </a:solidFill>
              </a:rPr>
              <a:t>simple database communication possible,</a:t>
            </a:r>
          </a:p>
          <a:p>
            <a:pPr marL="180975" marR="0" lvl="0" indent="-180975" algn="l" defTabSz="457200" rtl="0" eaLnBrk="1" fontAlgn="auto" latinLnBrk="0" hangingPunct="1">
              <a:lnSpc>
                <a:spcPts val="2000"/>
              </a:lnSpc>
              <a:spcBef>
                <a:spcPts val="400"/>
              </a:spcBef>
              <a:spcAft>
                <a:spcPts val="0"/>
              </a:spcAft>
              <a:buClr>
                <a:srgbClr val="199263"/>
              </a:buClr>
              <a:buSzTx/>
              <a:buFont typeface="Arial"/>
              <a:buChar char="•"/>
              <a:tabLst/>
              <a:defRPr/>
            </a:pPr>
            <a:r>
              <a:rPr lang="de-DE" sz="1400" dirty="0" smtClean="0">
                <a:solidFill>
                  <a:srgbClr val="646566"/>
                </a:solidFill>
              </a:rPr>
              <a:t>all professional Panels can be controlled from every PC in the company,</a:t>
            </a:r>
          </a:p>
          <a:p>
            <a:pPr marL="180975" lvl="0" indent="-180975">
              <a:lnSpc>
                <a:spcPts val="2000"/>
              </a:lnSpc>
              <a:spcBef>
                <a:spcPts val="400"/>
              </a:spcBef>
              <a:buClr>
                <a:srgbClr val="199263"/>
              </a:buClr>
              <a:buFont typeface="Arial"/>
              <a:buChar char="•"/>
              <a:defRPr/>
            </a:pPr>
            <a:r>
              <a:rPr lang="de-DE" sz="1400" dirty="0" smtClean="0">
                <a:solidFill>
                  <a:srgbClr val="646566"/>
                </a:solidFill>
                <a:sym typeface="Wingdings" pitchFamily="2" charset="2"/>
              </a:rPr>
              <a:t>powerful processors,</a:t>
            </a:r>
          </a:p>
          <a:p>
            <a:pPr marL="180975" lvl="0" indent="-180975">
              <a:lnSpc>
                <a:spcPts val="2000"/>
              </a:lnSpc>
              <a:spcBef>
                <a:spcPts val="400"/>
              </a:spcBef>
              <a:buClr>
                <a:srgbClr val="199263"/>
              </a:buClr>
              <a:buFont typeface="Arial"/>
              <a:buChar char="•"/>
              <a:defRPr/>
            </a:pPr>
            <a:r>
              <a:rPr lang="de-DE" sz="1400" dirty="0" smtClean="0">
                <a:solidFill>
                  <a:srgbClr val="646566"/>
                </a:solidFill>
                <a:sym typeface="Wingdings" pitchFamily="2" charset="2"/>
              </a:rPr>
              <a:t>open </a:t>
            </a:r>
            <a:r>
              <a:rPr lang="de-DE" sz="1400" dirty="0" err="1" smtClean="0">
                <a:solidFill>
                  <a:srgbClr val="646566"/>
                </a:solidFill>
                <a:sym typeface="Wingdings" pitchFamily="2" charset="2"/>
              </a:rPr>
              <a:t>for</a:t>
            </a:r>
            <a:r>
              <a:rPr lang="de-DE" sz="1400" dirty="0" smtClean="0">
                <a:solidFill>
                  <a:srgbClr val="646566"/>
                </a:solidFill>
                <a:sym typeface="Wingdings" pitchFamily="2" charset="2"/>
              </a:rPr>
              <a:t> many systems, applications and uses and even </a:t>
            </a:r>
            <a:r>
              <a:rPr lang="de-DE" sz="1400" dirty="0" err="1" smtClean="0">
                <a:solidFill>
                  <a:srgbClr val="646566"/>
                </a:solidFill>
                <a:sym typeface="Wingdings" pitchFamily="2" charset="2"/>
              </a:rPr>
              <a:t>for</a:t>
            </a:r>
            <a:r>
              <a:rPr lang="de-DE" sz="1400" dirty="0" smtClean="0">
                <a:solidFill>
                  <a:srgbClr val="646566"/>
                </a:solidFill>
                <a:sym typeface="Wingdings" pitchFamily="2" charset="2"/>
              </a:rPr>
              <a:t> </a:t>
            </a:r>
            <a:r>
              <a:rPr lang="de-DE" sz="1400" dirty="0" err="1" smtClean="0">
                <a:solidFill>
                  <a:srgbClr val="646566"/>
                </a:solidFill>
                <a:sym typeface="Wingdings" pitchFamily="2" charset="2"/>
              </a:rPr>
              <a:t>your</a:t>
            </a:r>
            <a:r>
              <a:rPr lang="de-DE" sz="1400" smtClean="0">
                <a:solidFill>
                  <a:srgbClr val="646566"/>
                </a:solidFill>
                <a:sym typeface="Wingdings" pitchFamily="2" charset="2"/>
              </a:rPr>
              <a:t> Runtime</a:t>
            </a:r>
            <a:r>
              <a:rPr lang="de-DE" sz="1400" dirty="0" smtClean="0">
                <a:solidFill>
                  <a:srgbClr val="646566"/>
                </a:solidFill>
                <a:sym typeface="Wingdings" pitchFamily="2" charset="2"/>
              </a:rPr>
              <a:t>,</a:t>
            </a:r>
          </a:p>
          <a:p>
            <a:pPr marL="180975" lvl="0" indent="-180975">
              <a:lnSpc>
                <a:spcPts val="2000"/>
              </a:lnSpc>
              <a:spcBef>
                <a:spcPts val="400"/>
              </a:spcBef>
              <a:buClr>
                <a:srgbClr val="199263"/>
              </a:buClr>
              <a:buFont typeface="Arial"/>
              <a:buChar char="•"/>
              <a:defRPr/>
            </a:pPr>
            <a:r>
              <a:rPr lang="de-DE" sz="1400" dirty="0" smtClean="0">
                <a:solidFill>
                  <a:srgbClr val="646566"/>
                </a:solidFill>
              </a:rPr>
              <a:t>uniquely easy assembly,</a:t>
            </a:r>
            <a:endParaRPr kumimoji="0" lang="de-DE" sz="1400" b="0" i="0" u="none" strike="noStrike" kern="1200" cap="none" spc="0" normalizeH="0" baseline="0" noProof="0" dirty="0" smtClean="0">
              <a:ln>
                <a:noFill/>
              </a:ln>
              <a:solidFill>
                <a:srgbClr val="646566"/>
              </a:solidFill>
              <a:effectLst/>
              <a:uLnTx/>
              <a:uFillTx/>
              <a:latin typeface="+mn-lt"/>
              <a:ea typeface="+mn-ea"/>
              <a:cs typeface="+mn-cs"/>
            </a:endParaRPr>
          </a:p>
          <a:p>
            <a:pPr marL="180975" lvl="0" indent="-180975">
              <a:lnSpc>
                <a:spcPts val="2000"/>
              </a:lnSpc>
              <a:spcBef>
                <a:spcPts val="400"/>
              </a:spcBef>
              <a:buClr>
                <a:srgbClr val="199263"/>
              </a:buClr>
              <a:buFont typeface="Arial"/>
              <a:buChar char="•"/>
              <a:defRPr/>
            </a:pPr>
            <a:r>
              <a:rPr lang="de-DE" sz="1400" dirty="0" smtClean="0">
                <a:solidFill>
                  <a:srgbClr val="646566"/>
                </a:solidFill>
              </a:rPr>
              <a:t>very solid and durable.</a:t>
            </a:r>
          </a:p>
        </p:txBody>
      </p:sp>
      <p:pic>
        <p:nvPicPr>
          <p:cNvPr id="8" name="Bild 7" descr="eco-VIPA_62H-MDC0-DH_3D_Buildin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23509" y="4390904"/>
            <a:ext cx="1786448" cy="1788692"/>
          </a:xfrm>
          <a:prstGeom prst="rect">
            <a:avLst/>
          </a:prstGeom>
        </p:spPr>
      </p:pic>
      <p:pic>
        <p:nvPicPr>
          <p:cNvPr id="7" name="Bild 6" descr="VIPA_System_TP_01-_Movicon0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1432" y="4543098"/>
            <a:ext cx="2420331" cy="1995814"/>
          </a:xfrm>
          <a:prstGeom prst="rect">
            <a:avLst/>
          </a:prstGeom>
        </p:spPr>
      </p:pic>
      <p:sp>
        <p:nvSpPr>
          <p:cNvPr id="11" name="Datumsplatzhalter 10"/>
          <p:cNvSpPr>
            <a:spLocks noGrp="1"/>
          </p:cNvSpPr>
          <p:nvPr>
            <p:ph type="dt" sz="half" idx="10"/>
          </p:nvPr>
        </p:nvSpPr>
        <p:spPr/>
        <p:txBody>
          <a:bodyPr/>
          <a:lstStyle/>
          <a:p>
            <a:fld id="{6F63535C-777A-469E-872A-85161B00BE14}"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Many thanks</a:t>
            </a:r>
            <a:endParaRPr lang="de-DE"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F83C94B-801A-8445-B651-6C1938B11C2E}" type="slidenum">
              <a:rPr lang="de-DE" smtClean="0"/>
              <a:pPr/>
              <a:t>4</a:t>
            </a:fld>
            <a:endParaRPr lang="de-DE"/>
          </a:p>
        </p:txBody>
      </p:sp>
      <p:sp>
        <p:nvSpPr>
          <p:cNvPr id="11" name="Textfeld 10"/>
          <p:cNvSpPr txBox="1"/>
          <p:nvPr/>
        </p:nvSpPr>
        <p:spPr>
          <a:xfrm>
            <a:off x="327742" y="1832640"/>
            <a:ext cx="2404283" cy="560451"/>
          </a:xfrm>
          <a:prstGeom prst="rect">
            <a:avLst/>
          </a:prstGeom>
          <a:noFill/>
        </p:spPr>
        <p:txBody>
          <a:bodyPr wrap="square" rtlCol="0" anchor="t" anchorCtr="0">
            <a:noAutofit/>
          </a:bodyPr>
          <a:lstStyle/>
          <a:p>
            <a:pPr marL="0" indent="0" algn="ctr"/>
            <a:r>
              <a:rPr lang="de-DE" sz="2000" b="1" dirty="0" smtClean="0">
                <a:solidFill>
                  <a:schemeClr val="tx2"/>
                </a:solidFill>
              </a:rPr>
              <a:t>Line Displays</a:t>
            </a:r>
          </a:p>
        </p:txBody>
      </p:sp>
      <p:sp>
        <p:nvSpPr>
          <p:cNvPr id="12" name="Textfeld 11"/>
          <p:cNvSpPr txBox="1"/>
          <p:nvPr/>
        </p:nvSpPr>
        <p:spPr>
          <a:xfrm>
            <a:off x="3020141" y="1829359"/>
            <a:ext cx="2617020" cy="983226"/>
          </a:xfrm>
          <a:prstGeom prst="rect">
            <a:avLst/>
          </a:prstGeom>
          <a:noFill/>
        </p:spPr>
        <p:txBody>
          <a:bodyPr wrap="square" rtlCol="0" anchor="t" anchorCtr="0">
            <a:noAutofit/>
          </a:bodyPr>
          <a:lstStyle/>
          <a:p>
            <a:pPr algn="ctr"/>
            <a:r>
              <a:rPr lang="de-DE" sz="2000" b="1" dirty="0" smtClean="0">
                <a:solidFill>
                  <a:srgbClr val="19925D"/>
                </a:solidFill>
              </a:rPr>
              <a:t>eco Panels</a:t>
            </a:r>
            <a:endParaRPr lang="de-DE" sz="2000" b="1" dirty="0">
              <a:solidFill>
                <a:srgbClr val="19925D"/>
              </a:solidFill>
            </a:endParaRPr>
          </a:p>
        </p:txBody>
      </p:sp>
      <p:sp>
        <p:nvSpPr>
          <p:cNvPr id="13" name="Textfeld 12"/>
          <p:cNvSpPr txBox="1"/>
          <p:nvPr/>
        </p:nvSpPr>
        <p:spPr>
          <a:xfrm>
            <a:off x="5884599" y="1829359"/>
            <a:ext cx="3029982" cy="580120"/>
          </a:xfrm>
          <a:prstGeom prst="rect">
            <a:avLst/>
          </a:prstGeom>
          <a:noFill/>
        </p:spPr>
        <p:txBody>
          <a:bodyPr wrap="square" rtlCol="0" anchor="t" anchorCtr="0">
            <a:noAutofit/>
          </a:bodyPr>
          <a:lstStyle/>
          <a:p>
            <a:pPr algn="ctr"/>
            <a:r>
              <a:rPr lang="de-DE" sz="2000" b="1" dirty="0" smtClean="0">
                <a:solidFill>
                  <a:srgbClr val="19925D"/>
                </a:solidFill>
              </a:rPr>
              <a:t>professional Panels</a:t>
            </a:r>
          </a:p>
        </p:txBody>
      </p:sp>
      <p:cxnSp>
        <p:nvCxnSpPr>
          <p:cNvPr id="15" name="Gerade Verbindung 14"/>
          <p:cNvCxnSpPr/>
          <p:nvPr/>
        </p:nvCxnSpPr>
        <p:spPr>
          <a:xfrm rot="5400000">
            <a:off x="184728" y="3665972"/>
            <a:ext cx="2648950"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rot="5400000">
            <a:off x="3038985" y="3604917"/>
            <a:ext cx="2525256" cy="1588"/>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6144756" y="3612711"/>
            <a:ext cx="2508868" cy="800"/>
          </a:xfrm>
          <a:prstGeom prst="line">
            <a:avLst/>
          </a:prstGeom>
          <a:ln w="25400" cap="flat" cmpd="sng" algn="ctr">
            <a:solidFill>
              <a:schemeClr val="bg2">
                <a:lumMod val="1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Bild 8" descr="eco-VIPA_62H-MDC0-DH_3D_Kraftwerk.png"/>
          <p:cNvPicPr>
            <a:picLocks noChangeAspect="1"/>
          </p:cNvPicPr>
          <p:nvPr/>
        </p:nvPicPr>
        <p:blipFill>
          <a:blip r:embed="rId3"/>
          <a:stretch>
            <a:fillRect/>
          </a:stretch>
        </p:blipFill>
        <p:spPr>
          <a:xfrm>
            <a:off x="2889653" y="2914156"/>
            <a:ext cx="2968734" cy="3488585"/>
          </a:xfrm>
          <a:prstGeom prst="rect">
            <a:avLst/>
          </a:prstGeom>
        </p:spPr>
      </p:pic>
      <p:pic>
        <p:nvPicPr>
          <p:cNvPr id="10" name="Bild 9" descr="VIPA_System_TP_01-_Movicon01.png"/>
          <p:cNvPicPr>
            <a:picLocks noChangeAspect="1"/>
          </p:cNvPicPr>
          <p:nvPr/>
        </p:nvPicPr>
        <p:blipFill>
          <a:blip r:embed="rId4"/>
          <a:stretch>
            <a:fillRect/>
          </a:stretch>
        </p:blipFill>
        <p:spPr>
          <a:xfrm>
            <a:off x="4919104" y="2764831"/>
            <a:ext cx="4124114" cy="3400761"/>
          </a:xfrm>
          <a:prstGeom prst="rect">
            <a:avLst/>
          </a:prstGeom>
        </p:spPr>
      </p:pic>
      <p:grpSp>
        <p:nvGrpSpPr>
          <p:cNvPr id="24" name="Gruppierung 23"/>
          <p:cNvGrpSpPr/>
          <p:nvPr/>
        </p:nvGrpSpPr>
        <p:grpSpPr>
          <a:xfrm>
            <a:off x="1289534" y="2308817"/>
            <a:ext cx="615220" cy="607974"/>
            <a:chOff x="1289534" y="1479051"/>
            <a:chExt cx="615220" cy="607974"/>
          </a:xfrm>
        </p:grpSpPr>
        <p:sp>
          <p:nvSpPr>
            <p:cNvPr id="21" name="Oval 20">
              <a:hlinkClick r:id="" action="ppaction://hlinkshowjump?jump=nextslide"/>
            </p:cNvPr>
            <p:cNvSpPr/>
            <p:nvPr/>
          </p:nvSpPr>
          <p:spPr>
            <a:xfrm>
              <a:off x="1289534" y="1479051"/>
              <a:ext cx="437747" cy="437747"/>
            </a:xfrm>
            <a:prstGeom prst="ellipse">
              <a:avLst/>
            </a:prstGeom>
            <a:gradFill>
              <a:gsLst>
                <a:gs pos="0">
                  <a:schemeClr val="tx2"/>
                </a:gs>
                <a:gs pos="100000">
                  <a:schemeClr val="accent2"/>
                </a:gs>
              </a:gsLst>
              <a:lin ang="14400000" scaled="0"/>
            </a:gradFill>
            <a:ln w="3810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a:hlinkClick r:id="" action="ppaction://hlinkshowjump?jump=nextslide"/>
            </p:cNvPr>
            <p:cNvSpPr txBox="1"/>
            <p:nvPr/>
          </p:nvSpPr>
          <p:spPr>
            <a:xfrm>
              <a:off x="1291123" y="1558224"/>
              <a:ext cx="436158" cy="245533"/>
            </a:xfrm>
            <a:prstGeom prst="rect">
              <a:avLst/>
            </a:prstGeom>
            <a:noFill/>
            <a:ln>
              <a:noFill/>
            </a:ln>
          </p:spPr>
          <p:txBody>
            <a:bodyPr wrap="square" rtlCol="0" anchor="t" anchorCtr="0">
              <a:noAutofit/>
            </a:bodyPr>
            <a:lstStyle/>
            <a:p>
              <a:pPr marL="0" indent="0" algn="ctr"/>
              <a:r>
                <a:rPr lang="de-DE" sz="1200" dirty="0" smtClean="0">
                  <a:solidFill>
                    <a:schemeClr val="bg1"/>
                  </a:solidFill>
                </a:rPr>
                <a:t>GO</a:t>
              </a:r>
            </a:p>
          </p:txBody>
        </p:sp>
        <p:pic>
          <p:nvPicPr>
            <p:cNvPr id="23" name="Bild 22" descr="Computerfinger.psd"/>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451353">
              <a:off x="1578787" y="1746571"/>
              <a:ext cx="325967" cy="340454"/>
            </a:xfrm>
            <a:prstGeom prst="rect">
              <a:avLst/>
            </a:prstGeom>
          </p:spPr>
        </p:pic>
      </p:grpSp>
      <p:grpSp>
        <p:nvGrpSpPr>
          <p:cNvPr id="25" name="Gruppierung 24"/>
          <p:cNvGrpSpPr/>
          <p:nvPr/>
        </p:nvGrpSpPr>
        <p:grpSpPr>
          <a:xfrm>
            <a:off x="4086346" y="2308817"/>
            <a:ext cx="615220" cy="607974"/>
            <a:chOff x="1289534" y="1479051"/>
            <a:chExt cx="615220" cy="607974"/>
          </a:xfrm>
        </p:grpSpPr>
        <p:sp>
          <p:nvSpPr>
            <p:cNvPr id="26" name="Oval 25">
              <a:hlinkClick r:id="rId6" action="ppaction://hlinksldjump"/>
            </p:cNvPr>
            <p:cNvSpPr/>
            <p:nvPr/>
          </p:nvSpPr>
          <p:spPr>
            <a:xfrm>
              <a:off x="1289534" y="1479051"/>
              <a:ext cx="437747" cy="437747"/>
            </a:xfrm>
            <a:prstGeom prst="ellipse">
              <a:avLst/>
            </a:prstGeom>
            <a:gradFill>
              <a:gsLst>
                <a:gs pos="0">
                  <a:schemeClr val="tx2"/>
                </a:gs>
                <a:gs pos="100000">
                  <a:schemeClr val="accent2"/>
                </a:gs>
              </a:gsLst>
              <a:lin ang="14400000" scaled="0"/>
            </a:gradFill>
            <a:ln w="3810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Textfeld 26">
              <a:hlinkClick r:id="rId6" action="ppaction://hlinksldjump"/>
            </p:cNvPr>
            <p:cNvSpPr txBox="1"/>
            <p:nvPr/>
          </p:nvSpPr>
          <p:spPr>
            <a:xfrm>
              <a:off x="1291123" y="1558224"/>
              <a:ext cx="437747" cy="245533"/>
            </a:xfrm>
            <a:prstGeom prst="rect">
              <a:avLst/>
            </a:prstGeom>
            <a:noFill/>
            <a:ln>
              <a:noFill/>
            </a:ln>
          </p:spPr>
          <p:txBody>
            <a:bodyPr wrap="square" rtlCol="0" anchor="t" anchorCtr="0">
              <a:noAutofit/>
            </a:bodyPr>
            <a:lstStyle/>
            <a:p>
              <a:pPr marL="0" indent="0" algn="ctr"/>
              <a:r>
                <a:rPr lang="de-DE" sz="1200" dirty="0" smtClean="0">
                  <a:solidFill>
                    <a:schemeClr val="bg1"/>
                  </a:solidFill>
                </a:rPr>
                <a:t>GO</a:t>
              </a:r>
            </a:p>
          </p:txBody>
        </p:sp>
        <p:pic>
          <p:nvPicPr>
            <p:cNvPr id="28" name="Bild 27" descr="Computerfinger.psd"/>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451353">
              <a:off x="1578787" y="1746571"/>
              <a:ext cx="325967" cy="340454"/>
            </a:xfrm>
            <a:prstGeom prst="rect">
              <a:avLst/>
            </a:prstGeom>
          </p:spPr>
        </p:pic>
      </p:grpSp>
      <p:grpSp>
        <p:nvGrpSpPr>
          <p:cNvPr id="29" name="Gruppierung 28"/>
          <p:cNvGrpSpPr/>
          <p:nvPr/>
        </p:nvGrpSpPr>
        <p:grpSpPr>
          <a:xfrm>
            <a:off x="7179503" y="2308817"/>
            <a:ext cx="615220" cy="607974"/>
            <a:chOff x="1289534" y="1479051"/>
            <a:chExt cx="615220" cy="607974"/>
          </a:xfrm>
        </p:grpSpPr>
        <p:sp>
          <p:nvSpPr>
            <p:cNvPr id="30" name="Oval 29">
              <a:hlinkClick r:id="rId7" action="ppaction://hlinksldjump"/>
            </p:cNvPr>
            <p:cNvSpPr/>
            <p:nvPr/>
          </p:nvSpPr>
          <p:spPr>
            <a:xfrm>
              <a:off x="1289534" y="1479051"/>
              <a:ext cx="437747" cy="437747"/>
            </a:xfrm>
            <a:prstGeom prst="ellipse">
              <a:avLst/>
            </a:prstGeom>
            <a:gradFill>
              <a:gsLst>
                <a:gs pos="0">
                  <a:schemeClr val="tx2"/>
                </a:gs>
                <a:gs pos="100000">
                  <a:schemeClr val="accent2"/>
                </a:gs>
              </a:gsLst>
              <a:lin ang="14400000" scaled="0"/>
            </a:gradFill>
            <a:ln w="3810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Textfeld 30">
              <a:hlinkClick r:id="rId7" action="ppaction://hlinksldjump"/>
            </p:cNvPr>
            <p:cNvSpPr txBox="1"/>
            <p:nvPr/>
          </p:nvSpPr>
          <p:spPr>
            <a:xfrm>
              <a:off x="1291123" y="1558224"/>
              <a:ext cx="437747" cy="245533"/>
            </a:xfrm>
            <a:prstGeom prst="rect">
              <a:avLst/>
            </a:prstGeom>
            <a:noFill/>
            <a:ln>
              <a:noFill/>
            </a:ln>
          </p:spPr>
          <p:txBody>
            <a:bodyPr wrap="square" rtlCol="0" anchor="t" anchorCtr="0">
              <a:noAutofit/>
            </a:bodyPr>
            <a:lstStyle/>
            <a:p>
              <a:pPr marL="0" indent="0" algn="ctr"/>
              <a:r>
                <a:rPr lang="de-DE" sz="1200" dirty="0" smtClean="0">
                  <a:solidFill>
                    <a:schemeClr val="bg1"/>
                  </a:solidFill>
                </a:rPr>
                <a:t>GO</a:t>
              </a:r>
            </a:p>
          </p:txBody>
        </p:sp>
        <p:pic>
          <p:nvPicPr>
            <p:cNvPr id="32" name="Bild 31" descr="Computerfinger.psd"/>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451353">
              <a:off x="1578787" y="1746571"/>
              <a:ext cx="325967" cy="340454"/>
            </a:xfrm>
            <a:prstGeom prst="rect">
              <a:avLst/>
            </a:prstGeom>
          </p:spPr>
        </p:pic>
      </p:grpSp>
      <p:pic>
        <p:nvPicPr>
          <p:cNvPr id="8" name="Bild 7" descr="CC03.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2451" y="3968552"/>
            <a:ext cx="2289574" cy="2139683"/>
          </a:xfrm>
          <a:prstGeom prst="rect">
            <a:avLst/>
          </a:prstGeom>
        </p:spPr>
      </p:pic>
      <p:sp>
        <p:nvSpPr>
          <p:cNvPr id="36" name="Titel 1"/>
          <p:cNvSpPr>
            <a:spLocks noGrp="1"/>
          </p:cNvSpPr>
          <p:nvPr>
            <p:ph type="title"/>
          </p:nvPr>
        </p:nvSpPr>
        <p:spPr>
          <a:xfrm>
            <a:off x="478236" y="229658"/>
            <a:ext cx="6353518" cy="964142"/>
          </a:xfrm>
        </p:spPr>
        <p:txBody>
          <a:bodyPr>
            <a:normAutofit/>
          </a:bodyPr>
          <a:lstStyle/>
          <a:p>
            <a:r>
              <a:rPr lang="de-DE" sz="2800" dirty="0" smtClean="0">
                <a:solidFill>
                  <a:schemeClr val="tx2"/>
                </a:solidFill>
              </a:rPr>
              <a:t>Free choice for</a:t>
            </a:r>
            <a:br>
              <a:rPr lang="de-DE" sz="2800" dirty="0" smtClean="0">
                <a:solidFill>
                  <a:schemeClr val="tx2"/>
                </a:solidFill>
              </a:rPr>
            </a:br>
            <a:r>
              <a:rPr lang="de-DE" sz="2800" dirty="0" smtClean="0"/>
              <a:t>Operating and monitoring</a:t>
            </a:r>
            <a:endParaRPr lang="de-DE" sz="2800" dirty="0">
              <a:solidFill>
                <a:schemeClr val="tx2"/>
              </a:solidFill>
            </a:endParaRPr>
          </a:p>
        </p:txBody>
      </p:sp>
      <p:sp>
        <p:nvSpPr>
          <p:cNvPr id="2" name="Datumsplatzhalter 1"/>
          <p:cNvSpPr>
            <a:spLocks noGrp="1"/>
          </p:cNvSpPr>
          <p:nvPr>
            <p:ph type="dt" sz="half" idx="10"/>
          </p:nvPr>
        </p:nvSpPr>
        <p:spPr/>
        <p:txBody>
          <a:bodyPr/>
          <a:lstStyle/>
          <a:p>
            <a:fld id="{6FF10468-A54A-4ADF-B36E-6E8522CDDD01}"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Line displays</a:t>
            </a:r>
            <a:endParaRPr lang="de-DE" dirty="0"/>
          </a:p>
        </p:txBody>
      </p:sp>
      <p:sp>
        <p:nvSpPr>
          <p:cNvPr id="3" name="Textplatzhalter 2"/>
          <p:cNvSpPr>
            <a:spLocks noGrp="1"/>
          </p:cNvSpPr>
          <p:nvPr>
            <p:ph type="body" idx="1"/>
          </p:nvPr>
        </p:nvSpPr>
        <p:spPr>
          <a:xfrm>
            <a:off x="385098" y="3605157"/>
            <a:ext cx="4826981" cy="2568629"/>
          </a:xfrm>
        </p:spPr>
        <p:txBody>
          <a:bodyPr/>
          <a:lstStyle/>
          <a:p>
            <a:r>
              <a:rPr lang="de-DE" dirty="0" smtClean="0"/>
              <a:t>The simple, low-cost entry into the world of HMI.</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5</a:t>
            </a:fld>
            <a:endParaRPr lang="de-DE"/>
          </a:p>
        </p:txBody>
      </p:sp>
      <p:pic>
        <p:nvPicPr>
          <p:cNvPr id="6" name="Bild 5" descr="Zeilendisplay-OP03.png"/>
          <p:cNvPicPr>
            <a:picLocks noChangeAspect="1"/>
          </p:cNvPicPr>
          <p:nvPr/>
        </p:nvPicPr>
        <p:blipFill>
          <a:blip r:embed="rId3"/>
          <a:stretch>
            <a:fillRect/>
          </a:stretch>
        </p:blipFill>
        <p:spPr>
          <a:xfrm>
            <a:off x="5360135" y="2021863"/>
            <a:ext cx="3487396" cy="3259089"/>
          </a:xfrm>
          <a:prstGeom prst="rect">
            <a:avLst/>
          </a:prstGeom>
        </p:spPr>
      </p:pic>
      <p:sp>
        <p:nvSpPr>
          <p:cNvPr id="7" name="Datumsplatzhalter 6"/>
          <p:cNvSpPr>
            <a:spLocks noGrp="1"/>
          </p:cNvSpPr>
          <p:nvPr>
            <p:ph type="dt" sz="half" idx="10"/>
          </p:nvPr>
        </p:nvSpPr>
        <p:spPr/>
        <p:txBody>
          <a:bodyPr/>
          <a:lstStyle/>
          <a:p>
            <a:fld id="{EA33AAD2-72CC-421B-BFE8-8B007BF558E6}"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76905" y="245811"/>
            <a:ext cx="8644192" cy="958641"/>
          </a:xfrm>
        </p:spPr>
        <p:txBody>
          <a:bodyPr>
            <a:normAutofit/>
          </a:bodyPr>
          <a:lstStyle/>
          <a:p>
            <a:r>
              <a:rPr lang="de-DE" dirty="0" smtClean="0"/>
              <a:t>Operating and monitoring can be so easy.</a:t>
            </a:r>
            <a:endParaRPr lang="de-DE" dirty="0"/>
          </a:p>
        </p:txBody>
      </p:sp>
      <p:sp>
        <p:nvSpPr>
          <p:cNvPr id="7" name="Inhaltsplatzhalter 6"/>
          <p:cNvSpPr>
            <a:spLocks noGrp="1"/>
          </p:cNvSpPr>
          <p:nvPr>
            <p:ph idx="1"/>
          </p:nvPr>
        </p:nvSpPr>
        <p:spPr>
          <a:xfrm>
            <a:off x="376905" y="1351938"/>
            <a:ext cx="8309895" cy="4821849"/>
          </a:xfrm>
        </p:spPr>
        <p:txBody>
          <a:bodyPr>
            <a:normAutofit/>
          </a:bodyPr>
          <a:lstStyle/>
          <a:p>
            <a:pPr marL="0" indent="0">
              <a:buNone/>
            </a:pPr>
            <a:r>
              <a:rPr lang="de-DE" dirty="0" smtClean="0"/>
              <a:t>Line displays are the </a:t>
            </a:r>
            <a:r>
              <a:rPr lang="de-DE" dirty="0" smtClean="0">
                <a:solidFill>
                  <a:schemeClr val="tx2"/>
                </a:solidFill>
              </a:rPr>
              <a:t>simple </a:t>
            </a:r>
            <a:r>
              <a:rPr lang="de-DE" dirty="0" smtClean="0"/>
              <a:t>and extremely </a:t>
            </a:r>
            <a:r>
              <a:rPr lang="de-DE" dirty="0" smtClean="0">
                <a:solidFill>
                  <a:srgbClr val="19925D"/>
                </a:solidFill>
              </a:rPr>
              <a:t>low-cost </a:t>
            </a:r>
            <a:r>
              <a:rPr lang="de-DE" dirty="0" smtClean="0"/>
              <a:t>HMI classic. They are so simple that pretty much every provider has taken them off the program. Not VIPA.</a:t>
            </a:r>
          </a:p>
          <a:p>
            <a:r>
              <a:rPr lang="de-DE" b="0" dirty="0" smtClean="0"/>
              <a:t>Because for basic tasks they are perfectly adequate. Why spend more?</a:t>
            </a:r>
          </a:p>
          <a:p>
            <a:r>
              <a:rPr lang="de-DE" b="0" dirty="0" smtClean="0"/>
              <a:t>They are completely foolproof.</a:t>
            </a:r>
          </a:p>
          <a:p>
            <a:r>
              <a:rPr lang="de-DE" b="0" dirty="0" err="1" smtClean="0"/>
              <a:t>Displayed</a:t>
            </a:r>
            <a:r>
              <a:rPr lang="de-DE" b="0" dirty="0" smtClean="0"/>
              <a:t> texts are always easy to read due to the backlit LCD screen.</a:t>
            </a:r>
          </a:p>
          <a:p>
            <a:r>
              <a:rPr lang="de-DE" b="0" dirty="0" smtClean="0"/>
              <a:t>They are so robust and simply constructed, they can even be operated with protective gloves.</a:t>
            </a:r>
          </a:p>
          <a:p>
            <a:r>
              <a:rPr lang="de-DE" b="0" dirty="0" smtClean="0"/>
              <a:t>Their usage is extremely space-saving. And no matter what display you use: </a:t>
            </a:r>
            <a:br>
              <a:rPr lang="de-DE" b="0" dirty="0" smtClean="0"/>
            </a:br>
            <a:r>
              <a:rPr lang="de-DE" b="0" dirty="0" smtClean="0"/>
              <a:t>The </a:t>
            </a:r>
            <a:r>
              <a:rPr lang="de-DE" b="0" dirty="0" err="1" smtClean="0"/>
              <a:t>control</a:t>
            </a:r>
            <a:r>
              <a:rPr lang="de-DE" b="0" dirty="0" smtClean="0"/>
              <a:t> </a:t>
            </a:r>
            <a:r>
              <a:rPr lang="de-DE" b="0" dirty="0" err="1" smtClean="0"/>
              <a:t>cabinet</a:t>
            </a:r>
            <a:r>
              <a:rPr lang="de-DE" b="0" dirty="0" smtClean="0"/>
              <a:t> </a:t>
            </a:r>
            <a:r>
              <a:rPr lang="de-DE" b="0" dirty="0" err="1" smtClean="0"/>
              <a:t>cut</a:t>
            </a:r>
            <a:r>
              <a:rPr lang="de-DE" b="0" dirty="0" smtClean="0"/>
              <a:t>-out </a:t>
            </a:r>
            <a:r>
              <a:rPr lang="de-DE" b="0" dirty="0" err="1" smtClean="0"/>
              <a:t>is</a:t>
            </a:r>
            <a:r>
              <a:rPr lang="de-DE" b="0" dirty="0" smtClean="0"/>
              <a:t> always the same size.</a:t>
            </a:r>
          </a:p>
          <a:p>
            <a:r>
              <a:rPr lang="de-DE" b="0" dirty="0" smtClean="0"/>
              <a:t>They can be individually customized– with your logo, instructions or whatever it may be.</a:t>
            </a:r>
          </a:p>
          <a:p>
            <a:pPr marL="0" indent="0">
              <a:buNone/>
            </a:pPr>
            <a:r>
              <a:rPr lang="de-DE" dirty="0" smtClean="0"/>
              <a:t>Line displays have become very rare on the market. </a:t>
            </a:r>
            <a:br>
              <a:rPr lang="de-DE" dirty="0" smtClean="0"/>
            </a:br>
            <a:r>
              <a:rPr lang="de-DE" dirty="0" smtClean="0"/>
              <a:t>We still have them in our program.</a:t>
            </a:r>
            <a:br>
              <a:rPr lang="de-DE" dirty="0" smtClean="0"/>
            </a:br>
            <a:r>
              <a:rPr lang="de-DE" dirty="0" smtClean="0"/>
              <a:t>This is because of our sustainable product policy. </a:t>
            </a:r>
          </a:p>
          <a:p>
            <a:pPr marL="0" indent="0">
              <a:lnSpc>
                <a:spcPts val="1000"/>
              </a:lnSpc>
              <a:spcBef>
                <a:spcPts val="0"/>
              </a:spcBef>
              <a:buNone/>
            </a:pPr>
            <a:endParaRPr lang="de-DE" dirty="0" smtClean="0"/>
          </a:p>
          <a:p>
            <a:pPr marL="0" indent="0">
              <a:buNone/>
            </a:pPr>
            <a:r>
              <a:rPr lang="de-DE" b="0" dirty="0" smtClean="0">
                <a:solidFill>
                  <a:schemeClr val="bg1"/>
                </a:solidFill>
              </a:rPr>
              <a:t>But also because our customers are still asking for line displays.                                                           And we want our customers to be satisfied.</a:t>
            </a:r>
            <a:endParaRPr lang="de-DE" b="0" dirty="0">
              <a:solidFill>
                <a:schemeClr val="bg1"/>
              </a:solidFill>
            </a:endParaRPr>
          </a:p>
        </p:txBody>
      </p:sp>
      <p:sp>
        <p:nvSpPr>
          <p:cNvPr id="5" name="Foliennummernplatzhalter 4"/>
          <p:cNvSpPr>
            <a:spLocks noGrp="1"/>
          </p:cNvSpPr>
          <p:nvPr>
            <p:ph type="sldNum" sz="quarter" idx="12"/>
          </p:nvPr>
        </p:nvSpPr>
        <p:spPr/>
        <p:txBody>
          <a:bodyPr/>
          <a:lstStyle/>
          <a:p>
            <a:fld id="{8F83C94B-801A-8445-B651-6C1938B11C2E}" type="slidenum">
              <a:rPr lang="de-DE" smtClean="0"/>
              <a:pPr/>
              <a:t>6</a:t>
            </a:fld>
            <a:endParaRPr lang="de-DE"/>
          </a:p>
        </p:txBody>
      </p:sp>
      <p:pic>
        <p:nvPicPr>
          <p:cNvPr id="13" name="Bild 12" descr="CC03.png"/>
          <p:cNvPicPr>
            <a:picLocks noChangeAspect="1"/>
          </p:cNvPicPr>
          <p:nvPr/>
        </p:nvPicPr>
        <p:blipFill>
          <a:blip r:embed="rId3"/>
          <a:stretch>
            <a:fillRect/>
          </a:stretch>
        </p:blipFill>
        <p:spPr>
          <a:xfrm>
            <a:off x="6192383" y="4061604"/>
            <a:ext cx="2566516" cy="2398495"/>
          </a:xfrm>
          <a:prstGeom prst="rect">
            <a:avLst/>
          </a:prstGeom>
        </p:spPr>
      </p:pic>
      <p:sp>
        <p:nvSpPr>
          <p:cNvPr id="2" name="Datumsplatzhalter 1"/>
          <p:cNvSpPr>
            <a:spLocks noGrp="1"/>
          </p:cNvSpPr>
          <p:nvPr>
            <p:ph type="dt" sz="half" idx="10"/>
          </p:nvPr>
        </p:nvSpPr>
        <p:spPr/>
        <p:txBody>
          <a:bodyPr/>
          <a:lstStyle/>
          <a:p>
            <a:fld id="{C3CEC276-EE71-4AC0-9BE1-25672EAFD07F}"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34525" y="2376127"/>
            <a:ext cx="2365991" cy="2081160"/>
          </a:xfrm>
          <a:prstGeom prst="rect">
            <a:avLst/>
          </a:prstGeom>
          <a:solidFill>
            <a:schemeClr val="bg2"/>
          </a:solidFill>
        </p:spPr>
        <p:txBody>
          <a:bodyPr wrap="square" rtlCol="0" anchor="t" anchorCtr="0">
            <a:noAutofit/>
          </a:bodyPr>
          <a:lstStyle/>
          <a:p>
            <a:pPr marL="0" indent="0"/>
            <a:r>
              <a:rPr lang="de-DE" sz="1000" b="1" dirty="0" smtClean="0"/>
              <a:t>Text display TD 03</a:t>
            </a:r>
          </a:p>
          <a:p>
            <a:pPr marL="90488" indent="-90488">
              <a:buFont typeface="Arial"/>
              <a:buChar char="•"/>
            </a:pPr>
            <a:endParaRPr lang="de-DE" sz="1000" dirty="0" smtClean="0"/>
          </a:p>
          <a:p>
            <a:pPr marL="90488" indent="-90488">
              <a:buFont typeface="Arial"/>
              <a:buChar char="•"/>
            </a:pPr>
            <a:r>
              <a:rPr lang="de-DE" sz="1000" dirty="0" smtClean="0"/>
              <a:t>Designed for use </a:t>
            </a:r>
            <a:r>
              <a:rPr lang="de-DE" sz="1000" dirty="0" err="1" smtClean="0"/>
              <a:t>with</a:t>
            </a:r>
            <a:r>
              <a:rPr lang="de-DE" sz="1000" dirty="0" smtClean="0"/>
              <a:t> VIPA CPUs and CPUs from Siemens</a:t>
            </a:r>
            <a:r>
              <a:rPr lang="de-DE" sz="1000" dirty="0" smtClean="0">
                <a:solidFill>
                  <a:srgbClr val="646566"/>
                </a:solidFill>
              </a:rPr>
              <a:t>.</a:t>
            </a:r>
          </a:p>
          <a:p>
            <a:pPr marL="90488" indent="-90488">
              <a:buFont typeface="Arial"/>
              <a:buChar char="•"/>
            </a:pPr>
            <a:r>
              <a:rPr lang="de-DE" sz="1000" dirty="0" smtClean="0">
                <a:solidFill>
                  <a:srgbClr val="646566"/>
                </a:solidFill>
              </a:rPr>
              <a:t>Programmable with VIPA OP-Manager or ProTool from Siemens.</a:t>
            </a:r>
          </a:p>
        </p:txBody>
      </p:sp>
      <p:sp>
        <p:nvSpPr>
          <p:cNvPr id="10" name="Textfeld 9"/>
          <p:cNvSpPr txBox="1"/>
          <p:nvPr/>
        </p:nvSpPr>
        <p:spPr>
          <a:xfrm>
            <a:off x="3418052" y="2376127"/>
            <a:ext cx="2342013" cy="2081160"/>
          </a:xfrm>
          <a:prstGeom prst="rect">
            <a:avLst/>
          </a:prstGeom>
          <a:solidFill>
            <a:schemeClr val="bg2"/>
          </a:solidFill>
        </p:spPr>
        <p:txBody>
          <a:bodyPr wrap="square" rtlCol="0" anchor="t" anchorCtr="0">
            <a:noAutofit/>
          </a:bodyPr>
          <a:lstStyle/>
          <a:p>
            <a:pPr marL="0" indent="0"/>
            <a:r>
              <a:rPr lang="de-DE" sz="1000" b="1" dirty="0" smtClean="0"/>
              <a:t>Operator Panel OP 03</a:t>
            </a:r>
          </a:p>
          <a:p>
            <a:pPr marL="90488" indent="-90488">
              <a:buFont typeface="Arial"/>
              <a:buChar char="•"/>
            </a:pPr>
            <a:endParaRPr lang="de-DE" sz="1000" dirty="0" smtClean="0"/>
          </a:p>
          <a:p>
            <a:pPr marL="90488" indent="-90488">
              <a:buFont typeface="Arial"/>
              <a:buChar char="•"/>
            </a:pPr>
            <a:r>
              <a:rPr lang="de-DE" sz="1000" dirty="0" smtClean="0"/>
              <a:t>For control and monitoring of small applications</a:t>
            </a:r>
            <a:r>
              <a:rPr lang="de-DE" sz="1000" dirty="0" smtClean="0">
                <a:solidFill>
                  <a:srgbClr val="646566"/>
                </a:solidFill>
              </a:rPr>
              <a:t>.</a:t>
            </a:r>
          </a:p>
          <a:p>
            <a:pPr marL="90488" indent="-90488">
              <a:buFont typeface="Arial"/>
              <a:buChar char="•"/>
            </a:pPr>
            <a:r>
              <a:rPr lang="de-DE" sz="1000" dirty="0" smtClean="0">
                <a:solidFill>
                  <a:srgbClr val="646566"/>
                </a:solidFill>
              </a:rPr>
              <a:t>Designed for  use with CPUs </a:t>
            </a:r>
            <a:r>
              <a:rPr lang="de-DE" sz="1000" dirty="0" err="1" smtClean="0">
                <a:solidFill>
                  <a:srgbClr val="646566"/>
                </a:solidFill>
              </a:rPr>
              <a:t>from</a:t>
            </a:r>
            <a:r>
              <a:rPr lang="de-DE" sz="1000" dirty="0" smtClean="0">
                <a:solidFill>
                  <a:srgbClr val="646566"/>
                </a:solidFill>
              </a:rPr>
              <a:t> VIPA and CPUs from Siemens.</a:t>
            </a:r>
          </a:p>
          <a:p>
            <a:pPr marL="90488" indent="-90488">
              <a:buFont typeface="Arial"/>
              <a:buChar char="•"/>
            </a:pPr>
            <a:r>
              <a:rPr lang="de-DE" sz="1000" dirty="0" smtClean="0">
                <a:solidFill>
                  <a:srgbClr val="646566"/>
                </a:solidFill>
              </a:rPr>
              <a:t>Programmable with VIPA OP-Manager or ProTool from Siemens.</a:t>
            </a:r>
          </a:p>
          <a:p>
            <a:pPr marL="90488" indent="-90488">
              <a:buFont typeface="Arial"/>
              <a:buChar char="•"/>
            </a:pPr>
            <a:endParaRPr lang="de-DE" sz="1000" dirty="0" smtClean="0"/>
          </a:p>
        </p:txBody>
      </p:sp>
      <p:sp>
        <p:nvSpPr>
          <p:cNvPr id="11" name="Textfeld 10"/>
          <p:cNvSpPr txBox="1"/>
          <p:nvPr/>
        </p:nvSpPr>
        <p:spPr>
          <a:xfrm>
            <a:off x="6333613" y="2376126"/>
            <a:ext cx="2333957" cy="2277809"/>
          </a:xfrm>
          <a:prstGeom prst="rect">
            <a:avLst/>
          </a:prstGeom>
          <a:solidFill>
            <a:schemeClr val="bg2"/>
          </a:solidFill>
        </p:spPr>
        <p:txBody>
          <a:bodyPr wrap="square" rtlCol="0" anchor="t" anchorCtr="0">
            <a:noAutofit/>
          </a:bodyPr>
          <a:lstStyle/>
          <a:p>
            <a:pPr marL="0" indent="0"/>
            <a:r>
              <a:rPr lang="de-DE" sz="1000" b="1" dirty="0" smtClean="0"/>
              <a:t>Commander Compact CC 03</a:t>
            </a:r>
          </a:p>
          <a:p>
            <a:pPr marL="90488" indent="-90488">
              <a:buFont typeface="Arial"/>
              <a:buChar char="•"/>
            </a:pPr>
            <a:endParaRPr lang="de-DE" sz="1000" dirty="0" smtClean="0"/>
          </a:p>
          <a:p>
            <a:pPr marL="90488" indent="-90488">
              <a:buFont typeface="Arial"/>
              <a:buChar char="•"/>
            </a:pPr>
            <a:r>
              <a:rPr lang="de-DE" sz="1000" dirty="0" smtClean="0"/>
              <a:t>Control display and panel in one, because on the back sits a VIPA 100V PLC which among others is programmable with STEP7 from Siemens </a:t>
            </a:r>
            <a:r>
              <a:rPr lang="de-DE" sz="1000" dirty="0" smtClean="0">
                <a:solidFill>
                  <a:srgbClr val="646566"/>
                </a:solidFill>
              </a:rPr>
              <a:t>.</a:t>
            </a:r>
          </a:p>
          <a:p>
            <a:pPr marL="90488" indent="-90488">
              <a:buFont typeface="Arial"/>
              <a:buChar char="•"/>
            </a:pPr>
            <a:r>
              <a:rPr lang="de-DE" sz="1000" dirty="0" smtClean="0"/>
              <a:t>Programmable with STEP7 from Siemens</a:t>
            </a:r>
            <a:r>
              <a:rPr lang="de-DE" sz="1000" dirty="0" smtClean="0">
                <a:solidFill>
                  <a:srgbClr val="646566"/>
                </a:solidFill>
              </a:rPr>
              <a:t>.</a:t>
            </a:r>
          </a:p>
          <a:p>
            <a:pPr marL="90488" indent="-90488">
              <a:buFont typeface="Arial"/>
              <a:buChar char="•"/>
            </a:pPr>
            <a:r>
              <a:rPr lang="de-DE" sz="1000" dirty="0" smtClean="0">
                <a:solidFill>
                  <a:srgbClr val="646566"/>
                </a:solidFill>
              </a:rPr>
              <a:t>16 digital inputs and outputs.</a:t>
            </a:r>
          </a:p>
          <a:p>
            <a:pPr marL="90488" indent="-90488">
              <a:buFont typeface="Arial"/>
              <a:buChar char="•"/>
            </a:pPr>
            <a:r>
              <a:rPr lang="de-DE" sz="1000" dirty="0" smtClean="0">
                <a:solidFill>
                  <a:srgbClr val="646566"/>
                </a:solidFill>
              </a:rPr>
              <a:t>Programmable with VIPA OP-Manager or ProTool from Siemens.</a:t>
            </a:r>
          </a:p>
          <a:p>
            <a:pPr marL="90488" indent="-90488">
              <a:buFont typeface="Arial"/>
              <a:buChar char="•"/>
            </a:pPr>
            <a:endParaRPr lang="de-DE" sz="1000" dirty="0" smtClean="0">
              <a:solidFill>
                <a:srgbClr val="646566"/>
              </a:solidFill>
            </a:endParaRPr>
          </a:p>
        </p:txBody>
      </p:sp>
      <p:sp>
        <p:nvSpPr>
          <p:cNvPr id="2" name="Titel 1"/>
          <p:cNvSpPr>
            <a:spLocks noGrp="1"/>
          </p:cNvSpPr>
          <p:nvPr>
            <p:ph type="title"/>
          </p:nvPr>
        </p:nvSpPr>
        <p:spPr/>
        <p:txBody>
          <a:bodyPr/>
          <a:lstStyle/>
          <a:p>
            <a:r>
              <a:rPr lang="de-DE" dirty="0" smtClean="0"/>
              <a:t>Three with inner values.</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7</a:t>
            </a:fld>
            <a:endParaRPr lang="de-DE"/>
          </a:p>
        </p:txBody>
      </p:sp>
      <p:pic>
        <p:nvPicPr>
          <p:cNvPr id="6" name="Bild 5" descr="CC03.png"/>
          <p:cNvPicPr>
            <a:picLocks noChangeAspect="1"/>
          </p:cNvPicPr>
          <p:nvPr/>
        </p:nvPicPr>
        <p:blipFill>
          <a:blip r:embed="rId3"/>
          <a:stretch>
            <a:fillRect/>
          </a:stretch>
        </p:blipFill>
        <p:spPr>
          <a:xfrm>
            <a:off x="6192383" y="4061604"/>
            <a:ext cx="2566516" cy="2398495"/>
          </a:xfrm>
          <a:prstGeom prst="rect">
            <a:avLst/>
          </a:prstGeom>
        </p:spPr>
      </p:pic>
      <p:pic>
        <p:nvPicPr>
          <p:cNvPr id="7" name="Bild 6" descr="CC03.png"/>
          <p:cNvPicPr>
            <a:picLocks noChangeAspect="1"/>
          </p:cNvPicPr>
          <p:nvPr/>
        </p:nvPicPr>
        <p:blipFill>
          <a:blip r:embed="rId4"/>
          <a:stretch>
            <a:fillRect/>
          </a:stretch>
        </p:blipFill>
        <p:spPr>
          <a:xfrm>
            <a:off x="3317790" y="3823991"/>
            <a:ext cx="2566515" cy="2398495"/>
          </a:xfrm>
          <a:prstGeom prst="rect">
            <a:avLst/>
          </a:prstGeom>
        </p:spPr>
      </p:pic>
      <p:pic>
        <p:nvPicPr>
          <p:cNvPr id="8" name="Bild 7" descr="CC03.png"/>
          <p:cNvPicPr>
            <a:picLocks noChangeAspect="1"/>
          </p:cNvPicPr>
          <p:nvPr/>
        </p:nvPicPr>
        <p:blipFill>
          <a:blip r:embed="rId5"/>
          <a:stretch>
            <a:fillRect/>
          </a:stretch>
        </p:blipFill>
        <p:spPr>
          <a:xfrm>
            <a:off x="434263" y="3561795"/>
            <a:ext cx="2566515" cy="2398495"/>
          </a:xfrm>
          <a:prstGeom prst="rect">
            <a:avLst/>
          </a:prstGeom>
        </p:spPr>
      </p:pic>
      <p:sp>
        <p:nvSpPr>
          <p:cNvPr id="12" name="Inhaltsplatzhalter 6"/>
          <p:cNvSpPr>
            <a:spLocks noGrp="1"/>
          </p:cNvSpPr>
          <p:nvPr>
            <p:ph idx="1"/>
          </p:nvPr>
        </p:nvSpPr>
        <p:spPr>
          <a:xfrm>
            <a:off x="376905" y="1351938"/>
            <a:ext cx="8381994" cy="1048771"/>
          </a:xfrm>
        </p:spPr>
        <p:txBody>
          <a:bodyPr>
            <a:normAutofit/>
          </a:bodyPr>
          <a:lstStyle/>
          <a:p>
            <a:pPr marL="0" indent="0">
              <a:buNone/>
            </a:pPr>
            <a:r>
              <a:rPr lang="de-DE" b="0" dirty="0" smtClean="0"/>
              <a:t>All have parametrizable function keys, an MPI interface and multilingual language support. And all cover the HMI basic needs, but with subtle differences.</a:t>
            </a:r>
          </a:p>
        </p:txBody>
      </p:sp>
      <p:sp>
        <p:nvSpPr>
          <p:cNvPr id="17" name="Richtungspfeil 16">
            <a:hlinkClick r:id="rId6" action="ppaction://hlinksldjump"/>
          </p:cNvPr>
          <p:cNvSpPr/>
          <p:nvPr/>
        </p:nvSpPr>
        <p:spPr>
          <a:xfrm>
            <a:off x="6268586" y="6367213"/>
            <a:ext cx="823746" cy="257590"/>
          </a:xfrm>
          <a:prstGeom prst="homePlate">
            <a:avLst/>
          </a:prstGeom>
          <a:gradFill>
            <a:gsLst>
              <a:gs pos="0">
                <a:schemeClr val="accent2"/>
              </a:gs>
              <a:gs pos="100000">
                <a:schemeClr val="tx2"/>
              </a:gs>
            </a:gsLst>
            <a:lin ang="5400000" scaled="0"/>
          </a:gradFill>
          <a:ln w="3810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6226251" y="6367212"/>
            <a:ext cx="866081" cy="266057"/>
          </a:xfrm>
          <a:prstGeom prst="rect">
            <a:avLst/>
          </a:prstGeom>
          <a:noFill/>
          <a:ln>
            <a:noFill/>
          </a:ln>
        </p:spPr>
        <p:txBody>
          <a:bodyPr wrap="square" rtlCol="0" anchor="t" anchorCtr="0">
            <a:noAutofit/>
          </a:bodyPr>
          <a:lstStyle/>
          <a:p>
            <a:pPr marL="0" indent="0" algn="ctr"/>
            <a:r>
              <a:rPr lang="de-DE" sz="1000" dirty="0" smtClean="0">
                <a:solidFill>
                  <a:schemeClr val="bg1"/>
                </a:solidFill>
              </a:rPr>
              <a:t>References</a:t>
            </a:r>
          </a:p>
        </p:txBody>
      </p:sp>
      <p:pic>
        <p:nvPicPr>
          <p:cNvPr id="16" name="Bild 15" descr="Computerfinger.psd"/>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9451353">
            <a:off x="6963213" y="6455796"/>
            <a:ext cx="325967" cy="340454"/>
          </a:xfrm>
          <a:prstGeom prst="rect">
            <a:avLst/>
          </a:prstGeom>
        </p:spPr>
      </p:pic>
      <p:sp>
        <p:nvSpPr>
          <p:cNvPr id="18" name="Richtungspfeil 17">
            <a:hlinkClick r:id="rId8" action="ppaction://hlinksldjump"/>
          </p:cNvPr>
          <p:cNvSpPr/>
          <p:nvPr/>
        </p:nvSpPr>
        <p:spPr>
          <a:xfrm rot="10800000">
            <a:off x="2580271" y="6367213"/>
            <a:ext cx="1424233" cy="257590"/>
          </a:xfrm>
          <a:prstGeom prst="homePlate">
            <a:avLst/>
          </a:prstGeom>
          <a:gradFill>
            <a:gsLst>
              <a:gs pos="0">
                <a:schemeClr val="accent2"/>
              </a:gs>
              <a:gs pos="100000">
                <a:schemeClr val="tx2"/>
              </a:gs>
            </a:gsLst>
            <a:lin ang="5400000" scaled="0"/>
          </a:gradFill>
          <a:ln w="3810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feld 18">
            <a:hlinkClick r:id="rId8" action="ppaction://hlinksldjump"/>
          </p:cNvPr>
          <p:cNvSpPr txBox="1"/>
          <p:nvPr/>
        </p:nvSpPr>
        <p:spPr>
          <a:xfrm>
            <a:off x="2580272" y="6367213"/>
            <a:ext cx="1475035" cy="266057"/>
          </a:xfrm>
          <a:prstGeom prst="rect">
            <a:avLst/>
          </a:prstGeom>
          <a:noFill/>
          <a:ln>
            <a:noFill/>
          </a:ln>
        </p:spPr>
        <p:txBody>
          <a:bodyPr wrap="square" rtlCol="0" anchor="t" anchorCtr="0">
            <a:noAutofit/>
          </a:bodyPr>
          <a:lstStyle/>
          <a:p>
            <a:pPr marL="0" indent="0" algn="ctr"/>
            <a:r>
              <a:rPr lang="de-DE" sz="1000" dirty="0" smtClean="0">
                <a:solidFill>
                  <a:schemeClr val="bg1"/>
                </a:solidFill>
              </a:rPr>
              <a:t>Back to overview</a:t>
            </a:r>
          </a:p>
        </p:txBody>
      </p:sp>
      <p:pic>
        <p:nvPicPr>
          <p:cNvPr id="20" name="Bild 19" descr="Computerfinger.psd">
            <a:hlinkClick r:id="rId8" action="ppaction://hlinksldjump"/>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9451353">
            <a:off x="3892323" y="6415601"/>
            <a:ext cx="325967" cy="340454"/>
          </a:xfrm>
          <a:prstGeom prst="rect">
            <a:avLst/>
          </a:prstGeom>
        </p:spPr>
      </p:pic>
      <p:sp>
        <p:nvSpPr>
          <p:cNvPr id="3" name="Datumsplatzhalter 2"/>
          <p:cNvSpPr>
            <a:spLocks noGrp="1"/>
          </p:cNvSpPr>
          <p:nvPr>
            <p:ph type="dt" sz="half" idx="10"/>
          </p:nvPr>
        </p:nvSpPr>
        <p:spPr/>
        <p:txBody>
          <a:bodyPr/>
          <a:lstStyle/>
          <a:p>
            <a:fld id="{03AFF491-54C0-494F-9A7A-EDF4CAE5A948}"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eco</a:t>
            </a:r>
            <a:r>
              <a:rPr lang="de-DE" dirty="0" smtClean="0"/>
              <a:t> Panels</a:t>
            </a:r>
            <a:endParaRPr lang="de-DE" dirty="0"/>
          </a:p>
        </p:txBody>
      </p:sp>
      <p:sp>
        <p:nvSpPr>
          <p:cNvPr id="7" name="Textplatzhalter 6"/>
          <p:cNvSpPr>
            <a:spLocks noGrp="1"/>
          </p:cNvSpPr>
          <p:nvPr>
            <p:ph type="body" idx="1"/>
          </p:nvPr>
        </p:nvSpPr>
        <p:spPr>
          <a:xfrm>
            <a:off x="385099" y="3605159"/>
            <a:ext cx="4164264" cy="2040196"/>
          </a:xfrm>
        </p:spPr>
        <p:txBody>
          <a:bodyPr/>
          <a:lstStyle/>
          <a:p>
            <a:r>
              <a:rPr lang="de-DE" dirty="0" smtClean="0"/>
              <a:t>Half price, </a:t>
            </a:r>
            <a:br>
              <a:rPr lang="de-DE" dirty="0" smtClean="0"/>
            </a:br>
            <a:r>
              <a:rPr lang="de-DE" dirty="0" smtClean="0"/>
              <a:t>full service.</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8</a:t>
            </a:fld>
            <a:endParaRPr lang="de-DE"/>
          </a:p>
        </p:txBody>
      </p:sp>
      <p:pic>
        <p:nvPicPr>
          <p:cNvPr id="8" name="Bild 7" descr="eco-VIPA_62H-MDC0-DH_3D_Kraftwerk.png"/>
          <p:cNvPicPr>
            <a:picLocks noChangeAspect="1"/>
          </p:cNvPicPr>
          <p:nvPr/>
        </p:nvPicPr>
        <p:blipFill>
          <a:blip r:embed="rId3"/>
          <a:stretch>
            <a:fillRect/>
          </a:stretch>
        </p:blipFill>
        <p:spPr>
          <a:xfrm>
            <a:off x="4549362" y="1407118"/>
            <a:ext cx="4453405" cy="5233235"/>
          </a:xfrm>
          <a:prstGeom prst="rect">
            <a:avLst/>
          </a:prstGeom>
        </p:spPr>
      </p:pic>
      <p:sp>
        <p:nvSpPr>
          <p:cNvPr id="2" name="Datumsplatzhalter 1"/>
          <p:cNvSpPr>
            <a:spLocks noGrp="1"/>
          </p:cNvSpPr>
          <p:nvPr>
            <p:ph type="dt" sz="half" idx="10"/>
          </p:nvPr>
        </p:nvSpPr>
        <p:spPr/>
        <p:txBody>
          <a:bodyPr/>
          <a:lstStyle/>
          <a:p>
            <a:fld id="{6034217F-7F24-4735-951B-AA5B1D39DC26}"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The eco Panel:</a:t>
            </a:r>
            <a:endParaRPr lang="de-DE" dirty="0"/>
          </a:p>
        </p:txBody>
      </p:sp>
      <p:sp>
        <p:nvSpPr>
          <p:cNvPr id="7" name="Textplatzhalter 6"/>
          <p:cNvSpPr>
            <a:spLocks noGrp="1"/>
          </p:cNvSpPr>
          <p:nvPr>
            <p:ph type="body" idx="1"/>
          </p:nvPr>
        </p:nvSpPr>
        <p:spPr/>
        <p:txBody>
          <a:bodyPr/>
          <a:lstStyle/>
          <a:p>
            <a:r>
              <a:rPr lang="de-DE" dirty="0" smtClean="0"/>
              <a:t>What is it anyway?</a:t>
            </a:r>
            <a:endParaRPr lang="de-DE" dirty="0"/>
          </a:p>
        </p:txBody>
      </p:sp>
      <p:sp>
        <p:nvSpPr>
          <p:cNvPr id="5" name="Foliennummernplatzhalter 4"/>
          <p:cNvSpPr>
            <a:spLocks noGrp="1"/>
          </p:cNvSpPr>
          <p:nvPr>
            <p:ph type="sldNum" sz="quarter" idx="12"/>
          </p:nvPr>
        </p:nvSpPr>
        <p:spPr/>
        <p:txBody>
          <a:bodyPr/>
          <a:lstStyle/>
          <a:p>
            <a:fld id="{8F83C94B-801A-8445-B651-6C1938B11C2E}" type="slidenum">
              <a:rPr lang="de-DE" smtClean="0"/>
              <a:pPr/>
              <a:t>9</a:t>
            </a:fld>
            <a:endParaRPr lang="de-DE"/>
          </a:p>
        </p:txBody>
      </p:sp>
      <p:sp>
        <p:nvSpPr>
          <p:cNvPr id="2" name="Datumsplatzhalter 1"/>
          <p:cNvSpPr>
            <a:spLocks noGrp="1"/>
          </p:cNvSpPr>
          <p:nvPr>
            <p:ph type="dt" sz="half" idx="10"/>
          </p:nvPr>
        </p:nvSpPr>
        <p:spPr/>
        <p:txBody>
          <a:bodyPr/>
          <a:lstStyle/>
          <a:p>
            <a:fld id="{CEA3361B-FA3B-472D-A1F6-6CC2A1975133}" type="datetime6">
              <a:rPr lang="en-US" smtClean="0"/>
              <a:t>August 13</a:t>
            </a:fld>
            <a:endParaRPr lang="de-DE"/>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VIPA">
  <a:themeElements>
    <a:clrScheme name="Benutzerdefiniert 1">
      <a:dk1>
        <a:srgbClr val="646566"/>
      </a:dk1>
      <a:lt1>
        <a:srgbClr val="FFFFFF"/>
      </a:lt1>
      <a:dk2>
        <a:srgbClr val="19925D"/>
      </a:dk2>
      <a:lt2>
        <a:srgbClr val="ECEDED"/>
      </a:lt2>
      <a:accent1>
        <a:srgbClr val="53AD86"/>
      </a:accent1>
      <a:accent2>
        <a:srgbClr val="BADECE"/>
      </a:accent2>
      <a:accent3>
        <a:srgbClr val="7FA6CC"/>
      </a:accent3>
      <a:accent4>
        <a:srgbClr val="A381AC"/>
      </a:accent4>
      <a:accent5>
        <a:srgbClr val="EFA86F"/>
      </a:accent5>
      <a:accent6>
        <a:srgbClr val="BCBDBE"/>
      </a:accent6>
      <a:hlink>
        <a:srgbClr val="646566"/>
      </a:hlink>
      <a:folHlink>
        <a:srgbClr val="BCBDBE"/>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square" rtlCol="0" anchor="ctr" anchorCtr="0">
        <a:noAutofit/>
      </a:bodyPr>
      <a:lstStyle>
        <a:defPPr marL="0" indent="0">
          <a:defRPr sz="1000" dirty="0" smtClean="0"/>
        </a:defPPr>
      </a:lstStyle>
    </a:txDef>
  </a:objectDefaults>
  <a:extraClrSchemeLst/>
</a:theme>
</file>

<file path=ppt/theme/theme2.xml><?xml version="1.0" encoding="utf-8"?>
<a:theme xmlns:a="http://schemas.openxmlformats.org/drawingml/2006/main" name="Office-Design">
  <a:themeElements>
    <a:clrScheme name="Benutzerdefiniert 1">
      <a:dk1>
        <a:srgbClr val="646566"/>
      </a:dk1>
      <a:lt1>
        <a:srgbClr val="FFFFFF"/>
      </a:lt1>
      <a:dk2>
        <a:srgbClr val="19925D"/>
      </a:dk2>
      <a:lt2>
        <a:srgbClr val="ECEDED"/>
      </a:lt2>
      <a:accent1>
        <a:srgbClr val="53AD86"/>
      </a:accent1>
      <a:accent2>
        <a:srgbClr val="BADECE"/>
      </a:accent2>
      <a:accent3>
        <a:srgbClr val="7FA6CC"/>
      </a:accent3>
      <a:accent4>
        <a:srgbClr val="A381AC"/>
      </a:accent4>
      <a:accent5>
        <a:srgbClr val="EFA86F"/>
      </a:accent5>
      <a:accent6>
        <a:srgbClr val="BCBDBE"/>
      </a:accent6>
      <a:hlink>
        <a:srgbClr val="646566"/>
      </a:hlink>
      <a:folHlink>
        <a:srgbClr val="BCBDBE"/>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Benutzerdefiniert 1">
      <a:dk1>
        <a:srgbClr val="646566"/>
      </a:dk1>
      <a:lt1>
        <a:srgbClr val="FFFFFF"/>
      </a:lt1>
      <a:dk2>
        <a:srgbClr val="19925D"/>
      </a:dk2>
      <a:lt2>
        <a:srgbClr val="ECEDED"/>
      </a:lt2>
      <a:accent1>
        <a:srgbClr val="53AD86"/>
      </a:accent1>
      <a:accent2>
        <a:srgbClr val="BADECE"/>
      </a:accent2>
      <a:accent3>
        <a:srgbClr val="7FA6CC"/>
      </a:accent3>
      <a:accent4>
        <a:srgbClr val="A381AC"/>
      </a:accent4>
      <a:accent5>
        <a:srgbClr val="EFA86F"/>
      </a:accent5>
      <a:accent6>
        <a:srgbClr val="BCBDBE"/>
      </a:accent6>
      <a:hlink>
        <a:srgbClr val="646566"/>
      </a:hlink>
      <a:folHlink>
        <a:srgbClr val="BCBDBE"/>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VIPA.thmx</Template>
  <TotalTime>0</TotalTime>
  <Words>1506</Words>
  <Application>Microsoft Macintosh PowerPoint</Application>
  <PresentationFormat>Bildschirmpräsentation (4:3)</PresentationFormat>
  <Paragraphs>352</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VIPA</vt:lpstr>
      <vt:lpstr>HMI: operating and monitoring</vt:lpstr>
      <vt:lpstr>The whole range of Hmi. </vt:lpstr>
      <vt:lpstr>Operating and monitoring.</vt:lpstr>
      <vt:lpstr>Free choice for Operating and monitoring</vt:lpstr>
      <vt:lpstr>Line displays</vt:lpstr>
      <vt:lpstr>Operating and monitoring can be so easy.</vt:lpstr>
      <vt:lpstr>Three with inner values.</vt:lpstr>
      <vt:lpstr>eco Panels</vt:lpstr>
      <vt:lpstr>The eco Panel:</vt:lpstr>
      <vt:lpstr>Often, it must be a touch panel.  Nothing less, but also nothing more.</vt:lpstr>
      <vt:lpstr>eco Panels:</vt:lpstr>
      <vt:lpstr>Tariff: Economy.  class: Big Business.</vt:lpstr>
      <vt:lpstr>It‘s flexible, and makes you flexible.</vt:lpstr>
      <vt:lpstr>The Panel that is open for everything.</vt:lpstr>
      <vt:lpstr>eco Panels: Features and Data</vt:lpstr>
      <vt:lpstr>eco Panels in Detail</vt:lpstr>
      <vt:lpstr>Professional Panels</vt:lpstr>
      <vt:lpstr>The professional Panel:</vt:lpstr>
      <vt:lpstr>The full equipment for full professionals.</vt:lpstr>
      <vt:lpstr>professional Panels:</vt:lpstr>
      <vt:lpstr>The Touch Panel with a touch of ingenuity.</vt:lpstr>
      <vt:lpstr>It‘s flexible, and makes you flexible.</vt:lpstr>
      <vt:lpstr>Only here.</vt:lpstr>
      <vt:lpstr>The Panel that is open for everything.</vt:lpstr>
      <vt:lpstr>Good Panel, good buy.</vt:lpstr>
      <vt:lpstr> a sustainable investment.</vt:lpstr>
      <vt:lpstr>professional Panels: Features and Data</vt:lpstr>
      <vt:lpstr>professional Panels in Detail</vt:lpstr>
      <vt:lpstr>eco or professional? A comparison.</vt:lpstr>
      <vt:lpstr>HMI Panels from VIPA</vt:lpstr>
      <vt:lpstr>References</vt:lpstr>
      <vt:lpstr>conclusion</vt:lpstr>
      <vt:lpstr>A good choice. Do you remember why?</vt:lpstr>
      <vt:lpstr>Many thanks</vt:lpstr>
    </vt:vector>
  </TitlesOfParts>
  <Company>VIPA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HMI: operating and monitoring</dc:title>
  <dc:creator>VIPA GmbH</dc:creator>
  <cp:lastModifiedBy>Andrej Suares</cp:lastModifiedBy>
  <cp:revision>2</cp:revision>
  <cp:lastPrinted>2013-02-18T15:32:17Z</cp:lastPrinted>
  <dcterms:created xsi:type="dcterms:W3CDTF">2012-08-01T07:47:53Z</dcterms:created>
  <dcterms:modified xsi:type="dcterms:W3CDTF">2013-08-01T09:10:49Z</dcterms:modified>
  <cp:version>2013-V1</cp:version>
</cp:coreProperties>
</file>